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24"/>
  </p:notesMasterIdLst>
  <p:sldIdLst>
    <p:sldId id="577" r:id="rId5"/>
    <p:sldId id="578" r:id="rId6"/>
    <p:sldId id="580" r:id="rId7"/>
    <p:sldId id="581" r:id="rId8"/>
    <p:sldId id="582" r:id="rId9"/>
    <p:sldId id="583" r:id="rId10"/>
    <p:sldId id="584" r:id="rId11"/>
    <p:sldId id="585" r:id="rId12"/>
    <p:sldId id="586" r:id="rId13"/>
    <p:sldId id="601" r:id="rId14"/>
    <p:sldId id="587" r:id="rId15"/>
    <p:sldId id="590" r:id="rId16"/>
    <p:sldId id="591" r:id="rId17"/>
    <p:sldId id="592" r:id="rId18"/>
    <p:sldId id="593" r:id="rId19"/>
    <p:sldId id="594" r:id="rId20"/>
    <p:sldId id="595" r:id="rId21"/>
    <p:sldId id="596" r:id="rId22"/>
    <p:sldId id="598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Versus Arthritis Display" panose="00000500000000000000" pitchFamily="2" charset="0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Murphy" initials="DJ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4A0"/>
    <a:srgbClr val="0073BE"/>
    <a:srgbClr val="FAB900"/>
    <a:srgbClr val="37A53C"/>
    <a:srgbClr val="644BA5"/>
    <a:srgbClr val="A08A94"/>
    <a:srgbClr val="E61E32"/>
    <a:srgbClr val="AF6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B8AF6-E7A7-43BE-80EF-E28855975EF2}" v="1" dt="2019-02-21T12:09:09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8" autoAdjust="0"/>
    <p:restoredTop sz="86433" autoAdjust="0"/>
  </p:normalViewPr>
  <p:slideViewPr>
    <p:cSldViewPr snapToGrid="0">
      <p:cViewPr varScale="1">
        <p:scale>
          <a:sx n="70" d="100"/>
          <a:sy n="70" d="100"/>
        </p:scale>
        <p:origin x="86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3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01BFA-1979-DA44-A6BC-C2D0DC35E4C0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87D01B-34F9-C342-80B7-87AD7823DA18}">
      <dgm:prSet phldrT="[Text]"/>
      <dgm:spPr/>
      <dgm:t>
        <a:bodyPr/>
        <a:lstStyle/>
        <a:p>
          <a:pPr algn="ctr"/>
          <a:r>
            <a:rPr lang="en-GB"/>
            <a:t>9 years in 2000</a:t>
          </a:r>
          <a:r>
            <a:rPr lang="en-GB" baseline="30000"/>
            <a:t>1</a:t>
          </a:r>
          <a:endParaRPr lang="en-GB"/>
        </a:p>
      </dgm:t>
    </dgm:pt>
    <dgm:pt modelId="{97F1D21D-2C1B-714F-9B9E-9B3B73AA9E23}" type="parTrans" cxnId="{143D4318-AABD-F340-B11D-1F7B97853F6F}">
      <dgm:prSet/>
      <dgm:spPr/>
      <dgm:t>
        <a:bodyPr/>
        <a:lstStyle/>
        <a:p>
          <a:endParaRPr lang="en-GB"/>
        </a:p>
      </dgm:t>
    </dgm:pt>
    <dgm:pt modelId="{A7D110E7-495E-ED4E-BE67-0787473E0B69}" type="sibTrans" cxnId="{143D4318-AABD-F340-B11D-1F7B97853F6F}">
      <dgm:prSet/>
      <dgm:spPr/>
      <dgm:t>
        <a:bodyPr/>
        <a:lstStyle/>
        <a:p>
          <a:endParaRPr lang="en-GB"/>
        </a:p>
      </dgm:t>
    </dgm:pt>
    <dgm:pt modelId="{1FA84083-2559-534D-AA45-DCC683E55639}">
      <dgm:prSet/>
      <dgm:spPr/>
      <dgm:t>
        <a:bodyPr/>
        <a:lstStyle/>
        <a:p>
          <a:pPr algn="ctr"/>
          <a:r>
            <a:rPr lang="en-GB"/>
            <a:t>8.57 years in 2011</a:t>
          </a:r>
          <a:r>
            <a:rPr lang="en-GB" baseline="30000"/>
            <a:t>2</a:t>
          </a:r>
          <a:endParaRPr lang="en-GB" baseline="30000" dirty="0"/>
        </a:p>
      </dgm:t>
    </dgm:pt>
    <dgm:pt modelId="{152DE23B-98B1-C44E-A397-C7C18FDD6AE0}" type="parTrans" cxnId="{3CCA294F-338C-5446-BE10-BBC603A51F7F}">
      <dgm:prSet/>
      <dgm:spPr/>
      <dgm:t>
        <a:bodyPr/>
        <a:lstStyle/>
        <a:p>
          <a:endParaRPr lang="en-GB"/>
        </a:p>
      </dgm:t>
    </dgm:pt>
    <dgm:pt modelId="{D8FB7B0A-C6CA-5B42-B5CD-ED4C08A05C5B}" type="sibTrans" cxnId="{3CCA294F-338C-5446-BE10-BBC603A51F7F}">
      <dgm:prSet/>
      <dgm:spPr/>
      <dgm:t>
        <a:bodyPr/>
        <a:lstStyle/>
        <a:p>
          <a:endParaRPr lang="en-GB"/>
        </a:p>
      </dgm:t>
    </dgm:pt>
    <dgm:pt modelId="{D52A7F86-857F-4949-9316-899013FA1189}">
      <dgm:prSet/>
      <dgm:spPr/>
      <dgm:t>
        <a:bodyPr/>
        <a:lstStyle/>
        <a:p>
          <a:pPr algn="ctr"/>
          <a:r>
            <a:rPr lang="en-GB" dirty="0"/>
            <a:t>8.5 years in 2015</a:t>
          </a:r>
          <a:r>
            <a:rPr lang="en-GB" baseline="30000" dirty="0"/>
            <a:t>3</a:t>
          </a:r>
        </a:p>
      </dgm:t>
    </dgm:pt>
    <dgm:pt modelId="{C2A60C57-4198-2842-B2A0-1466FFF02710}" type="parTrans" cxnId="{C92E580B-44A8-A845-AE9E-908258F50A05}">
      <dgm:prSet/>
      <dgm:spPr/>
      <dgm:t>
        <a:bodyPr/>
        <a:lstStyle/>
        <a:p>
          <a:endParaRPr lang="en-GB"/>
        </a:p>
      </dgm:t>
    </dgm:pt>
    <dgm:pt modelId="{EFB43CF7-AE0F-894D-AFCB-E8911484205F}" type="sibTrans" cxnId="{C92E580B-44A8-A845-AE9E-908258F50A05}">
      <dgm:prSet/>
      <dgm:spPr/>
      <dgm:t>
        <a:bodyPr/>
        <a:lstStyle/>
        <a:p>
          <a:endParaRPr lang="en-GB"/>
        </a:p>
      </dgm:t>
    </dgm:pt>
    <dgm:pt modelId="{2043D590-F3D1-BC4F-B160-72AB27BB672D}">
      <dgm:prSet/>
      <dgm:spPr/>
      <dgm:t>
        <a:bodyPr/>
        <a:lstStyle/>
        <a:p>
          <a:pPr algn="ctr"/>
          <a:r>
            <a:rPr lang="en-GB" dirty="0"/>
            <a:t>5.72 years in 2014</a:t>
          </a:r>
          <a:r>
            <a:rPr lang="en-GB" baseline="30000" dirty="0"/>
            <a:t>4</a:t>
          </a:r>
        </a:p>
      </dgm:t>
    </dgm:pt>
    <dgm:pt modelId="{2C2C5DAD-6CA9-8E48-9A30-C22CBC1A286B}" type="parTrans" cxnId="{817BF4EF-14B0-A04C-94DC-936846AD9D91}">
      <dgm:prSet/>
      <dgm:spPr/>
      <dgm:t>
        <a:bodyPr/>
        <a:lstStyle/>
        <a:p>
          <a:endParaRPr lang="en-GB"/>
        </a:p>
      </dgm:t>
    </dgm:pt>
    <dgm:pt modelId="{EBAE79D8-76E3-F347-A2F1-F04031F0EFAA}" type="sibTrans" cxnId="{817BF4EF-14B0-A04C-94DC-936846AD9D91}">
      <dgm:prSet/>
      <dgm:spPr/>
      <dgm:t>
        <a:bodyPr/>
        <a:lstStyle/>
        <a:p>
          <a:endParaRPr lang="en-GB"/>
        </a:p>
      </dgm:t>
    </dgm:pt>
    <dgm:pt modelId="{B7A35F7C-E3D6-2740-9728-FE4B2EAA324D}" type="pres">
      <dgm:prSet presAssocID="{A5601BFA-1979-DA44-A6BC-C2D0DC35E4C0}" presName="linear" presStyleCnt="0">
        <dgm:presLayoutVars>
          <dgm:animLvl val="lvl"/>
          <dgm:resizeHandles val="exact"/>
        </dgm:presLayoutVars>
      </dgm:prSet>
      <dgm:spPr/>
    </dgm:pt>
    <dgm:pt modelId="{02834AFD-D6FC-D248-B0B1-FC280F49A60A}" type="pres">
      <dgm:prSet presAssocID="{7587D01B-34F9-C342-80B7-87AD7823DA18}" presName="parentText" presStyleLbl="node1" presStyleIdx="0" presStyleCnt="4" custScaleY="72381">
        <dgm:presLayoutVars>
          <dgm:chMax val="0"/>
          <dgm:bulletEnabled val="1"/>
        </dgm:presLayoutVars>
      </dgm:prSet>
      <dgm:spPr/>
    </dgm:pt>
    <dgm:pt modelId="{8CFDFB75-070C-544E-8C0F-2A7DE206D9AC}" type="pres">
      <dgm:prSet presAssocID="{A7D110E7-495E-ED4E-BE67-0787473E0B69}" presName="spacer" presStyleCnt="0"/>
      <dgm:spPr/>
    </dgm:pt>
    <dgm:pt modelId="{CDA74E19-E671-C948-A582-10CAE218ED96}" type="pres">
      <dgm:prSet presAssocID="{1FA84083-2559-534D-AA45-DCC683E55639}" presName="parentText" presStyleLbl="node1" presStyleIdx="1" presStyleCnt="4" custScaleY="72381" custLinFactNeighborX="126" custLinFactNeighborY="-93725">
        <dgm:presLayoutVars>
          <dgm:chMax val="0"/>
          <dgm:bulletEnabled val="1"/>
        </dgm:presLayoutVars>
      </dgm:prSet>
      <dgm:spPr/>
    </dgm:pt>
    <dgm:pt modelId="{CF63315D-DB8D-8D4E-B4AD-7E7802B48265}" type="pres">
      <dgm:prSet presAssocID="{D8FB7B0A-C6CA-5B42-B5CD-ED4C08A05C5B}" presName="spacer" presStyleCnt="0"/>
      <dgm:spPr/>
    </dgm:pt>
    <dgm:pt modelId="{B3F7502F-F775-FE41-9FC9-5A53055C08CB}" type="pres">
      <dgm:prSet presAssocID="{D52A7F86-857F-4949-9316-899013FA1189}" presName="parentText" presStyleLbl="node1" presStyleIdx="2" presStyleCnt="4" custScaleY="72381" custLinFactY="-11168" custLinFactNeighborX="126" custLinFactNeighborY="-100000">
        <dgm:presLayoutVars>
          <dgm:chMax val="0"/>
          <dgm:bulletEnabled val="1"/>
        </dgm:presLayoutVars>
      </dgm:prSet>
      <dgm:spPr/>
    </dgm:pt>
    <dgm:pt modelId="{2258FA48-15C5-6548-84EE-808AB4E8C008}" type="pres">
      <dgm:prSet presAssocID="{EFB43CF7-AE0F-894D-AFCB-E8911484205F}" presName="spacer" presStyleCnt="0"/>
      <dgm:spPr/>
    </dgm:pt>
    <dgm:pt modelId="{03331100-3FFB-6C44-9D19-B6CD62434210}" type="pres">
      <dgm:prSet presAssocID="{2043D590-F3D1-BC4F-B160-72AB27BB672D}" presName="parentText" presStyleLbl="node1" presStyleIdx="3" presStyleCnt="4" custScaleY="72381" custLinFactY="-17913" custLinFactNeighborX="126" custLinFactNeighborY="-100000">
        <dgm:presLayoutVars>
          <dgm:chMax val="0"/>
          <dgm:bulletEnabled val="1"/>
        </dgm:presLayoutVars>
      </dgm:prSet>
      <dgm:spPr/>
    </dgm:pt>
  </dgm:ptLst>
  <dgm:cxnLst>
    <dgm:cxn modelId="{C92E580B-44A8-A845-AE9E-908258F50A05}" srcId="{A5601BFA-1979-DA44-A6BC-C2D0DC35E4C0}" destId="{D52A7F86-857F-4949-9316-899013FA1189}" srcOrd="2" destOrd="0" parTransId="{C2A60C57-4198-2842-B2A0-1466FFF02710}" sibTransId="{EFB43CF7-AE0F-894D-AFCB-E8911484205F}"/>
    <dgm:cxn modelId="{7561E10C-5330-4D60-A6AA-59B7C55E9924}" type="presOf" srcId="{7587D01B-34F9-C342-80B7-87AD7823DA18}" destId="{02834AFD-D6FC-D248-B0B1-FC280F49A60A}" srcOrd="0" destOrd="0" presId="urn:microsoft.com/office/officeart/2005/8/layout/vList2"/>
    <dgm:cxn modelId="{143D4318-AABD-F340-B11D-1F7B97853F6F}" srcId="{A5601BFA-1979-DA44-A6BC-C2D0DC35E4C0}" destId="{7587D01B-34F9-C342-80B7-87AD7823DA18}" srcOrd="0" destOrd="0" parTransId="{97F1D21D-2C1B-714F-9B9E-9B3B73AA9E23}" sibTransId="{A7D110E7-495E-ED4E-BE67-0787473E0B69}"/>
    <dgm:cxn modelId="{BB3AC833-21BE-43B1-AC21-64124BD71AB6}" type="presOf" srcId="{A5601BFA-1979-DA44-A6BC-C2D0DC35E4C0}" destId="{B7A35F7C-E3D6-2740-9728-FE4B2EAA324D}" srcOrd="0" destOrd="0" presId="urn:microsoft.com/office/officeart/2005/8/layout/vList2"/>
    <dgm:cxn modelId="{3CCA294F-338C-5446-BE10-BBC603A51F7F}" srcId="{A5601BFA-1979-DA44-A6BC-C2D0DC35E4C0}" destId="{1FA84083-2559-534D-AA45-DCC683E55639}" srcOrd="1" destOrd="0" parTransId="{152DE23B-98B1-C44E-A397-C7C18FDD6AE0}" sibTransId="{D8FB7B0A-C6CA-5B42-B5CD-ED4C08A05C5B}"/>
    <dgm:cxn modelId="{A482AD75-C6B6-4265-A9B8-B9FD153EEA3A}" type="presOf" srcId="{1FA84083-2559-534D-AA45-DCC683E55639}" destId="{CDA74E19-E671-C948-A582-10CAE218ED96}" srcOrd="0" destOrd="0" presId="urn:microsoft.com/office/officeart/2005/8/layout/vList2"/>
    <dgm:cxn modelId="{817BF4EF-14B0-A04C-94DC-936846AD9D91}" srcId="{A5601BFA-1979-DA44-A6BC-C2D0DC35E4C0}" destId="{2043D590-F3D1-BC4F-B160-72AB27BB672D}" srcOrd="3" destOrd="0" parTransId="{2C2C5DAD-6CA9-8E48-9A30-C22CBC1A286B}" sibTransId="{EBAE79D8-76E3-F347-A2F1-F04031F0EFAA}"/>
    <dgm:cxn modelId="{51D04CFC-5B25-47E1-8C7C-57678662994A}" type="presOf" srcId="{D52A7F86-857F-4949-9316-899013FA1189}" destId="{B3F7502F-F775-FE41-9FC9-5A53055C08CB}" srcOrd="0" destOrd="0" presId="urn:microsoft.com/office/officeart/2005/8/layout/vList2"/>
    <dgm:cxn modelId="{0707BBFE-419F-4240-BE55-6793C4AD1105}" type="presOf" srcId="{2043D590-F3D1-BC4F-B160-72AB27BB672D}" destId="{03331100-3FFB-6C44-9D19-B6CD62434210}" srcOrd="0" destOrd="0" presId="urn:microsoft.com/office/officeart/2005/8/layout/vList2"/>
    <dgm:cxn modelId="{4F03CD18-D450-4B66-929F-ACBB1FA3D60C}" type="presParOf" srcId="{B7A35F7C-E3D6-2740-9728-FE4B2EAA324D}" destId="{02834AFD-D6FC-D248-B0B1-FC280F49A60A}" srcOrd="0" destOrd="0" presId="urn:microsoft.com/office/officeart/2005/8/layout/vList2"/>
    <dgm:cxn modelId="{430FAB75-3F81-40B8-B3C0-E6B6C2761FD7}" type="presParOf" srcId="{B7A35F7C-E3D6-2740-9728-FE4B2EAA324D}" destId="{8CFDFB75-070C-544E-8C0F-2A7DE206D9AC}" srcOrd="1" destOrd="0" presId="urn:microsoft.com/office/officeart/2005/8/layout/vList2"/>
    <dgm:cxn modelId="{3C925698-0849-4013-92A7-48C280462C21}" type="presParOf" srcId="{B7A35F7C-E3D6-2740-9728-FE4B2EAA324D}" destId="{CDA74E19-E671-C948-A582-10CAE218ED96}" srcOrd="2" destOrd="0" presId="urn:microsoft.com/office/officeart/2005/8/layout/vList2"/>
    <dgm:cxn modelId="{71A82EB8-12A7-47A8-B593-D8A1DD2F8A4A}" type="presParOf" srcId="{B7A35F7C-E3D6-2740-9728-FE4B2EAA324D}" destId="{CF63315D-DB8D-8D4E-B4AD-7E7802B48265}" srcOrd="3" destOrd="0" presId="urn:microsoft.com/office/officeart/2005/8/layout/vList2"/>
    <dgm:cxn modelId="{A7ED2AE0-8F24-47D3-A1E0-BF9A059C2545}" type="presParOf" srcId="{B7A35F7C-E3D6-2740-9728-FE4B2EAA324D}" destId="{B3F7502F-F775-FE41-9FC9-5A53055C08CB}" srcOrd="4" destOrd="0" presId="urn:microsoft.com/office/officeart/2005/8/layout/vList2"/>
    <dgm:cxn modelId="{E347E19E-3FDB-4BA9-9726-3795D591C114}" type="presParOf" srcId="{B7A35F7C-E3D6-2740-9728-FE4B2EAA324D}" destId="{2258FA48-15C5-6548-84EE-808AB4E8C008}" srcOrd="5" destOrd="0" presId="urn:microsoft.com/office/officeart/2005/8/layout/vList2"/>
    <dgm:cxn modelId="{CAB63860-3FFF-40FE-9C4F-5A63C7F4CF16}" type="presParOf" srcId="{B7A35F7C-E3D6-2740-9728-FE4B2EAA324D}" destId="{03331100-3FFB-6C44-9D19-B6CD624342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8F39C-5B4F-4894-95CE-7DB1F8628026}" type="doc">
      <dgm:prSet loTypeId="urn:microsoft.com/office/officeart/2005/8/layout/matrix2" loCatId="matrix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ADEC9ED9-6B72-40E2-8ACE-09BC1C87C1EB}">
      <dgm:prSet/>
      <dgm:spPr>
        <a:solidFill>
          <a:srgbClr val="0073BE"/>
        </a:solidFill>
      </dgm:spPr>
      <dgm:t>
        <a:bodyPr/>
        <a:lstStyle/>
        <a:p>
          <a:r>
            <a:rPr lang="en-GB"/>
            <a:t>SpA…</a:t>
          </a:r>
          <a:endParaRPr lang="en-US"/>
        </a:p>
      </dgm:t>
    </dgm:pt>
    <dgm:pt modelId="{A53525C7-5EBF-419D-9F08-B53C17D04C6D}" type="parTrans" cxnId="{0B51D005-B43C-46BB-B1C0-2F80E72E9026}">
      <dgm:prSet/>
      <dgm:spPr/>
      <dgm:t>
        <a:bodyPr/>
        <a:lstStyle/>
        <a:p>
          <a:endParaRPr lang="en-US"/>
        </a:p>
      </dgm:t>
    </dgm:pt>
    <dgm:pt modelId="{AACFA5EC-42E8-4854-AD84-DF5A80815A6A}" type="sibTrans" cxnId="{0B51D005-B43C-46BB-B1C0-2F80E72E9026}">
      <dgm:prSet/>
      <dgm:spPr/>
      <dgm:t>
        <a:bodyPr/>
        <a:lstStyle/>
        <a:p>
          <a:endParaRPr lang="en-US"/>
        </a:p>
      </dgm:t>
    </dgm:pt>
    <dgm:pt modelId="{E1602A5D-C36A-4456-BFE8-4ECC9657C743}">
      <dgm:prSet/>
      <dgm:spPr>
        <a:solidFill>
          <a:srgbClr val="0073BE"/>
        </a:solidFill>
      </dgm:spPr>
      <dgm:t>
        <a:bodyPr/>
        <a:lstStyle/>
        <a:p>
          <a:r>
            <a:rPr lang="en-GB"/>
            <a:t>Affects a similar number of women as men</a:t>
          </a:r>
          <a:endParaRPr lang="en-US"/>
        </a:p>
      </dgm:t>
    </dgm:pt>
    <dgm:pt modelId="{A5B95CD4-EFF8-4507-BE8F-7F508CF2B29F}" type="parTrans" cxnId="{28FD1C55-664A-4EC8-9E0F-42C7C63BDD01}">
      <dgm:prSet/>
      <dgm:spPr/>
      <dgm:t>
        <a:bodyPr/>
        <a:lstStyle/>
        <a:p>
          <a:endParaRPr lang="en-US"/>
        </a:p>
      </dgm:t>
    </dgm:pt>
    <dgm:pt modelId="{EDF54E1A-4210-48C7-87A4-8D782B109980}" type="sibTrans" cxnId="{28FD1C55-664A-4EC8-9E0F-42C7C63BDD01}">
      <dgm:prSet/>
      <dgm:spPr/>
      <dgm:t>
        <a:bodyPr/>
        <a:lstStyle/>
        <a:p>
          <a:endParaRPr lang="en-US"/>
        </a:p>
      </dgm:t>
    </dgm:pt>
    <dgm:pt modelId="{36D2B325-4276-4462-9A0B-2A291B53F5FD}">
      <dgm:prSet/>
      <dgm:spPr>
        <a:solidFill>
          <a:srgbClr val="0073BE"/>
        </a:solidFill>
      </dgm:spPr>
      <dgm:t>
        <a:bodyPr/>
        <a:lstStyle/>
        <a:p>
          <a:r>
            <a:rPr lang="en-GB" dirty="0"/>
            <a:t>Can occur in people who are human leukocyte antigen B27 (HLA-B27) negative</a:t>
          </a:r>
          <a:endParaRPr lang="en-US" dirty="0"/>
        </a:p>
      </dgm:t>
    </dgm:pt>
    <dgm:pt modelId="{5895F75B-4F77-420E-A2ED-04E9AAAE42A9}" type="parTrans" cxnId="{43AA7DC6-2197-4A1C-B335-6C6B1F2D4004}">
      <dgm:prSet/>
      <dgm:spPr/>
      <dgm:t>
        <a:bodyPr/>
        <a:lstStyle/>
        <a:p>
          <a:endParaRPr lang="en-US"/>
        </a:p>
      </dgm:t>
    </dgm:pt>
    <dgm:pt modelId="{C2A5C6C7-DFF5-4530-ADD0-7DD9A8A4B3C7}" type="sibTrans" cxnId="{43AA7DC6-2197-4A1C-B335-6C6B1F2D4004}">
      <dgm:prSet/>
      <dgm:spPr/>
      <dgm:t>
        <a:bodyPr/>
        <a:lstStyle/>
        <a:p>
          <a:endParaRPr lang="en-US"/>
        </a:p>
      </dgm:t>
    </dgm:pt>
    <dgm:pt modelId="{9EB76AFF-E927-4A9A-82E4-2489B8987A07}">
      <dgm:prSet/>
      <dgm:spPr>
        <a:solidFill>
          <a:srgbClr val="0073BE"/>
        </a:solidFill>
      </dgm:spPr>
      <dgm:t>
        <a:bodyPr/>
        <a:lstStyle/>
        <a:p>
          <a:r>
            <a:rPr lang="en-GB" dirty="0"/>
            <a:t>May be present despite no evidence of sacroiliitis on a plain film X-ray.</a:t>
          </a:r>
          <a:endParaRPr lang="en-US" dirty="0"/>
        </a:p>
      </dgm:t>
    </dgm:pt>
    <dgm:pt modelId="{063E8E14-A1DA-421A-8FDA-BEDEA6AE2F77}" type="parTrans" cxnId="{9B88AF9A-CBB7-4CDC-BA02-7172212FFE2C}">
      <dgm:prSet/>
      <dgm:spPr/>
      <dgm:t>
        <a:bodyPr/>
        <a:lstStyle/>
        <a:p>
          <a:endParaRPr lang="en-US"/>
        </a:p>
      </dgm:t>
    </dgm:pt>
    <dgm:pt modelId="{9F4BE62C-8405-4874-B6EB-4DA3A24F4549}" type="sibTrans" cxnId="{9B88AF9A-CBB7-4CDC-BA02-7172212FFE2C}">
      <dgm:prSet/>
      <dgm:spPr/>
      <dgm:t>
        <a:bodyPr/>
        <a:lstStyle/>
        <a:p>
          <a:endParaRPr lang="en-US"/>
        </a:p>
      </dgm:t>
    </dgm:pt>
    <dgm:pt modelId="{DF47345D-1804-8647-8990-1DB9F6B5193E}" type="pres">
      <dgm:prSet presAssocID="{37F8F39C-5B4F-4894-95CE-7DB1F8628026}" presName="matrix" presStyleCnt="0">
        <dgm:presLayoutVars>
          <dgm:chMax val="1"/>
          <dgm:dir/>
          <dgm:resizeHandles val="exact"/>
        </dgm:presLayoutVars>
      </dgm:prSet>
      <dgm:spPr/>
    </dgm:pt>
    <dgm:pt modelId="{128660AE-2B75-ED4C-A16D-151475E5509B}" type="pres">
      <dgm:prSet presAssocID="{37F8F39C-5B4F-4894-95CE-7DB1F8628026}" presName="axisShape" presStyleLbl="bgShp" presStyleIdx="0" presStyleCnt="1"/>
      <dgm:spPr>
        <a:solidFill>
          <a:srgbClr val="FAB900"/>
        </a:solidFill>
      </dgm:spPr>
    </dgm:pt>
    <dgm:pt modelId="{1F39780A-8A77-614A-A27F-9D9AA2B52F79}" type="pres">
      <dgm:prSet presAssocID="{37F8F39C-5B4F-4894-95CE-7DB1F862802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BA631D7-2F29-0641-A036-C79BE99158BE}" type="pres">
      <dgm:prSet presAssocID="{37F8F39C-5B4F-4894-95CE-7DB1F862802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DFA39DD-0D4B-1043-B314-91792F7D8973}" type="pres">
      <dgm:prSet presAssocID="{37F8F39C-5B4F-4894-95CE-7DB1F862802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653D7E1-D250-944F-8245-DEC4E7DDE6A9}" type="pres">
      <dgm:prSet presAssocID="{37F8F39C-5B4F-4894-95CE-7DB1F862802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B51D005-B43C-46BB-B1C0-2F80E72E9026}" srcId="{37F8F39C-5B4F-4894-95CE-7DB1F8628026}" destId="{ADEC9ED9-6B72-40E2-8ACE-09BC1C87C1EB}" srcOrd="0" destOrd="0" parTransId="{A53525C7-5EBF-419D-9F08-B53C17D04C6D}" sibTransId="{AACFA5EC-42E8-4854-AD84-DF5A80815A6A}"/>
    <dgm:cxn modelId="{696FC618-32BB-CB4F-B5DE-FC1A5EA839B7}" type="presOf" srcId="{36D2B325-4276-4462-9A0B-2A291B53F5FD}" destId="{FDFA39DD-0D4B-1043-B314-91792F7D8973}" srcOrd="0" destOrd="0" presId="urn:microsoft.com/office/officeart/2005/8/layout/matrix2"/>
    <dgm:cxn modelId="{F8C17D20-5AEA-2C4B-BCA7-213245A00A9C}" type="presOf" srcId="{37F8F39C-5B4F-4894-95CE-7DB1F8628026}" destId="{DF47345D-1804-8647-8990-1DB9F6B5193E}" srcOrd="0" destOrd="0" presId="urn:microsoft.com/office/officeart/2005/8/layout/matrix2"/>
    <dgm:cxn modelId="{4DB77F45-57C9-E04E-BC7A-08A7235A42EF}" type="presOf" srcId="{9EB76AFF-E927-4A9A-82E4-2489B8987A07}" destId="{1653D7E1-D250-944F-8245-DEC4E7DDE6A9}" srcOrd="0" destOrd="0" presId="urn:microsoft.com/office/officeart/2005/8/layout/matrix2"/>
    <dgm:cxn modelId="{74A57447-E090-D54E-BA25-80B35B515504}" type="presOf" srcId="{E1602A5D-C36A-4456-BFE8-4ECC9657C743}" destId="{7BA631D7-2F29-0641-A036-C79BE99158BE}" srcOrd="0" destOrd="0" presId="urn:microsoft.com/office/officeart/2005/8/layout/matrix2"/>
    <dgm:cxn modelId="{28FD1C55-664A-4EC8-9E0F-42C7C63BDD01}" srcId="{37F8F39C-5B4F-4894-95CE-7DB1F8628026}" destId="{E1602A5D-C36A-4456-BFE8-4ECC9657C743}" srcOrd="1" destOrd="0" parTransId="{A5B95CD4-EFF8-4507-BE8F-7F508CF2B29F}" sibTransId="{EDF54E1A-4210-48C7-87A4-8D782B109980}"/>
    <dgm:cxn modelId="{9B88AF9A-CBB7-4CDC-BA02-7172212FFE2C}" srcId="{37F8F39C-5B4F-4894-95CE-7DB1F8628026}" destId="{9EB76AFF-E927-4A9A-82E4-2489B8987A07}" srcOrd="3" destOrd="0" parTransId="{063E8E14-A1DA-421A-8FDA-BEDEA6AE2F77}" sibTransId="{9F4BE62C-8405-4874-B6EB-4DA3A24F4549}"/>
    <dgm:cxn modelId="{43AA7DC6-2197-4A1C-B335-6C6B1F2D4004}" srcId="{37F8F39C-5B4F-4894-95CE-7DB1F8628026}" destId="{36D2B325-4276-4462-9A0B-2A291B53F5FD}" srcOrd="2" destOrd="0" parTransId="{5895F75B-4F77-420E-A2ED-04E9AAAE42A9}" sibTransId="{C2A5C6C7-DFF5-4530-ADD0-7DD9A8A4B3C7}"/>
    <dgm:cxn modelId="{7C099AFA-1A4C-B047-901F-76DCA4DAE20F}" type="presOf" srcId="{ADEC9ED9-6B72-40E2-8ACE-09BC1C87C1EB}" destId="{1F39780A-8A77-614A-A27F-9D9AA2B52F79}" srcOrd="0" destOrd="0" presId="urn:microsoft.com/office/officeart/2005/8/layout/matrix2"/>
    <dgm:cxn modelId="{33514D9A-DC56-2649-A794-22479863CBFE}" type="presParOf" srcId="{DF47345D-1804-8647-8990-1DB9F6B5193E}" destId="{128660AE-2B75-ED4C-A16D-151475E5509B}" srcOrd="0" destOrd="0" presId="urn:microsoft.com/office/officeart/2005/8/layout/matrix2"/>
    <dgm:cxn modelId="{6AD87067-AB9D-8A46-8612-75A3874CE448}" type="presParOf" srcId="{DF47345D-1804-8647-8990-1DB9F6B5193E}" destId="{1F39780A-8A77-614A-A27F-9D9AA2B52F79}" srcOrd="1" destOrd="0" presId="urn:microsoft.com/office/officeart/2005/8/layout/matrix2"/>
    <dgm:cxn modelId="{F31A2616-9EA8-4A43-9B7E-65290F999D5A}" type="presParOf" srcId="{DF47345D-1804-8647-8990-1DB9F6B5193E}" destId="{7BA631D7-2F29-0641-A036-C79BE99158BE}" srcOrd="2" destOrd="0" presId="urn:microsoft.com/office/officeart/2005/8/layout/matrix2"/>
    <dgm:cxn modelId="{288FCB75-0C35-D140-81F3-881853BB20BF}" type="presParOf" srcId="{DF47345D-1804-8647-8990-1DB9F6B5193E}" destId="{FDFA39DD-0D4B-1043-B314-91792F7D8973}" srcOrd="3" destOrd="0" presId="urn:microsoft.com/office/officeart/2005/8/layout/matrix2"/>
    <dgm:cxn modelId="{30FDF225-ED0A-F840-9AD2-C9914A4361F2}" type="presParOf" srcId="{DF47345D-1804-8647-8990-1DB9F6B5193E}" destId="{1653D7E1-D250-944F-8245-DEC4E7DDE6A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34AFD-D6FC-D248-B0B1-FC280F49A60A}">
      <dsp:nvSpPr>
        <dsp:cNvPr id="0" name=""/>
        <dsp:cNvSpPr/>
      </dsp:nvSpPr>
      <dsp:spPr>
        <a:xfrm>
          <a:off x="0" y="36612"/>
          <a:ext cx="6864220" cy="781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9 years in 2000</a:t>
          </a:r>
          <a:r>
            <a:rPr lang="en-GB" sz="3300" kern="1200" baseline="30000"/>
            <a:t>1</a:t>
          </a:r>
          <a:endParaRPr lang="en-GB" sz="3300" kern="1200"/>
        </a:p>
      </dsp:txBody>
      <dsp:txXfrm>
        <a:off x="38136" y="74748"/>
        <a:ext cx="6787948" cy="704954"/>
      </dsp:txXfrm>
    </dsp:sp>
    <dsp:sp modelId="{CDA74E19-E671-C948-A582-10CAE218ED96}">
      <dsp:nvSpPr>
        <dsp:cNvPr id="0" name=""/>
        <dsp:cNvSpPr/>
      </dsp:nvSpPr>
      <dsp:spPr>
        <a:xfrm>
          <a:off x="0" y="825971"/>
          <a:ext cx="6864220" cy="781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8.57 years in 2011</a:t>
          </a:r>
          <a:r>
            <a:rPr lang="en-GB" sz="3300" kern="1200" baseline="30000"/>
            <a:t>2</a:t>
          </a:r>
          <a:endParaRPr lang="en-GB" sz="3300" kern="1200" baseline="30000" dirty="0"/>
        </a:p>
      </dsp:txBody>
      <dsp:txXfrm>
        <a:off x="38136" y="864107"/>
        <a:ext cx="6787948" cy="704954"/>
      </dsp:txXfrm>
    </dsp:sp>
    <dsp:sp modelId="{B3F7502F-F775-FE41-9FC9-5A53055C08CB}">
      <dsp:nvSpPr>
        <dsp:cNvPr id="0" name=""/>
        <dsp:cNvSpPr/>
      </dsp:nvSpPr>
      <dsp:spPr>
        <a:xfrm>
          <a:off x="0" y="1608125"/>
          <a:ext cx="6864220" cy="781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8.5 years in 2015</a:t>
          </a:r>
          <a:r>
            <a:rPr lang="en-GB" sz="3300" kern="1200" baseline="30000" dirty="0"/>
            <a:t>3</a:t>
          </a:r>
        </a:p>
      </dsp:txBody>
      <dsp:txXfrm>
        <a:off x="38136" y="1646261"/>
        <a:ext cx="6787948" cy="704954"/>
      </dsp:txXfrm>
    </dsp:sp>
    <dsp:sp modelId="{03331100-3FFB-6C44-9D19-B6CD62434210}">
      <dsp:nvSpPr>
        <dsp:cNvPr id="0" name=""/>
        <dsp:cNvSpPr/>
      </dsp:nvSpPr>
      <dsp:spPr>
        <a:xfrm>
          <a:off x="0" y="2446151"/>
          <a:ext cx="6864220" cy="781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5.72 years in 2014</a:t>
          </a:r>
          <a:r>
            <a:rPr lang="en-GB" sz="3300" kern="1200" baseline="30000" dirty="0"/>
            <a:t>4</a:t>
          </a:r>
        </a:p>
      </dsp:txBody>
      <dsp:txXfrm>
        <a:off x="38136" y="2484287"/>
        <a:ext cx="6787948" cy="704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660AE-2B75-ED4C-A16D-151475E5509B}">
      <dsp:nvSpPr>
        <dsp:cNvPr id="0" name=""/>
        <dsp:cNvSpPr/>
      </dsp:nvSpPr>
      <dsp:spPr>
        <a:xfrm>
          <a:off x="824611" y="0"/>
          <a:ext cx="4979580" cy="497958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FAB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39780A-8A77-614A-A27F-9D9AA2B52F79}">
      <dsp:nvSpPr>
        <dsp:cNvPr id="0" name=""/>
        <dsp:cNvSpPr/>
      </dsp:nvSpPr>
      <dsp:spPr>
        <a:xfrm>
          <a:off x="1148284" y="323672"/>
          <a:ext cx="1991832" cy="1991832"/>
        </a:xfrm>
        <a:prstGeom prst="roundRect">
          <a:avLst/>
        </a:prstGeom>
        <a:solidFill>
          <a:srgbClr val="0073B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SpA…</a:t>
          </a:r>
          <a:endParaRPr lang="en-US" sz="1800" kern="1200"/>
        </a:p>
      </dsp:txBody>
      <dsp:txXfrm>
        <a:off x="1245517" y="420905"/>
        <a:ext cx="1797366" cy="1797366"/>
      </dsp:txXfrm>
    </dsp:sp>
    <dsp:sp modelId="{7BA631D7-2F29-0641-A036-C79BE99158BE}">
      <dsp:nvSpPr>
        <dsp:cNvPr id="0" name=""/>
        <dsp:cNvSpPr/>
      </dsp:nvSpPr>
      <dsp:spPr>
        <a:xfrm>
          <a:off x="3488687" y="323672"/>
          <a:ext cx="1991832" cy="1991832"/>
        </a:xfrm>
        <a:prstGeom prst="roundRect">
          <a:avLst/>
        </a:prstGeom>
        <a:solidFill>
          <a:srgbClr val="0073B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Affects a similar number of women as men</a:t>
          </a:r>
          <a:endParaRPr lang="en-US" sz="1800" kern="1200"/>
        </a:p>
      </dsp:txBody>
      <dsp:txXfrm>
        <a:off x="3585920" y="420905"/>
        <a:ext cx="1797366" cy="1797366"/>
      </dsp:txXfrm>
    </dsp:sp>
    <dsp:sp modelId="{FDFA39DD-0D4B-1043-B314-91792F7D8973}">
      <dsp:nvSpPr>
        <dsp:cNvPr id="0" name=""/>
        <dsp:cNvSpPr/>
      </dsp:nvSpPr>
      <dsp:spPr>
        <a:xfrm>
          <a:off x="1148284" y="2664075"/>
          <a:ext cx="1991832" cy="1991832"/>
        </a:xfrm>
        <a:prstGeom prst="roundRect">
          <a:avLst/>
        </a:prstGeom>
        <a:solidFill>
          <a:srgbClr val="0073B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Can occur in people who are human leukocyte antigen B27 (HLA-B27) negative</a:t>
          </a:r>
          <a:endParaRPr lang="en-US" sz="1800" kern="1200" dirty="0"/>
        </a:p>
      </dsp:txBody>
      <dsp:txXfrm>
        <a:off x="1245517" y="2761308"/>
        <a:ext cx="1797366" cy="1797366"/>
      </dsp:txXfrm>
    </dsp:sp>
    <dsp:sp modelId="{1653D7E1-D250-944F-8245-DEC4E7DDE6A9}">
      <dsp:nvSpPr>
        <dsp:cNvPr id="0" name=""/>
        <dsp:cNvSpPr/>
      </dsp:nvSpPr>
      <dsp:spPr>
        <a:xfrm>
          <a:off x="3488687" y="2664075"/>
          <a:ext cx="1991832" cy="1991832"/>
        </a:xfrm>
        <a:prstGeom prst="roundRect">
          <a:avLst/>
        </a:prstGeom>
        <a:solidFill>
          <a:srgbClr val="0073B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May be present despite no evidence of sacroiliitis on a plain film X-ray.</a:t>
          </a:r>
          <a:endParaRPr lang="en-US" sz="1800" kern="1200" dirty="0"/>
        </a:p>
      </dsp:txBody>
      <dsp:txXfrm>
        <a:off x="3585920" y="2761308"/>
        <a:ext cx="1797366" cy="1797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D1FD3-CD00-4CBD-9610-218DBF7E9E62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9B043-27C8-4BEC-88BA-EE791297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3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9B043-27C8-4BEC-88BA-EE79129757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8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term </a:t>
            </a:r>
            <a:r>
              <a:rPr lang="en-GB" dirty="0" err="1"/>
              <a:t>SpA</a:t>
            </a:r>
            <a:r>
              <a:rPr lang="en-GB" dirty="0"/>
              <a:t> refers to a group of inflammatory conditions with shared clinical features …. And in which spinal involvement is prominent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B043-27C8-4BEC-88BA-EE79129757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6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now clear that there is a spectrum of axial spondyloarthritis. The centre and right panels indicate that some patients have radiographic sacroiliitis and a proportion of these also have typical radiographic changes in the spine. These fulfil the criteria for AS. The left hand panel, however, indicates that a greater number of patients have evidence of sacroiliitis present only on MRI scanning. Not all these progress to radiographic disease. There appears to be a small subgroup in whom MRI scanning is negative but in whom the diagnosis of axial spondyloarthritis can be based on clinical criteria and the presence of HLA-B27.</a:t>
            </a:r>
          </a:p>
          <a:p>
            <a:endParaRPr lang="de-DE" dirty="0"/>
          </a:p>
          <a:p>
            <a:r>
              <a:rPr lang="de-DE" b="1" dirty="0"/>
              <a:t>Reference</a:t>
            </a:r>
          </a:p>
          <a:p>
            <a:pPr marL="237642" indent="-237642" eaLnBrk="0" fontAlgn="base" hangingPunct="0"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dirty="0" err="1"/>
              <a:t>Sieper</a:t>
            </a:r>
            <a:r>
              <a:rPr lang="en-GB" dirty="0"/>
              <a:t> J, van der </a:t>
            </a:r>
            <a:r>
              <a:rPr lang="en-GB" dirty="0" err="1"/>
              <a:t>Heijde</a:t>
            </a:r>
            <a:r>
              <a:rPr lang="en-GB" dirty="0"/>
              <a:t> D. Review: </a:t>
            </a:r>
            <a:r>
              <a:rPr lang="en-GB" dirty="0" err="1"/>
              <a:t>Nonradiographic</a:t>
            </a:r>
            <a:r>
              <a:rPr lang="en-GB" dirty="0"/>
              <a:t> axial spondyloarthritis: new definition of an old disease? </a:t>
            </a:r>
            <a:r>
              <a:rPr lang="en-GB" i="1" dirty="0"/>
              <a:t>Arthritis Rheum</a:t>
            </a:r>
            <a:r>
              <a:rPr lang="en-GB" dirty="0"/>
              <a:t> 2013;65:543–51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B043-27C8-4BEC-88BA-EE79129757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3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now clear that there is a spectrum of axial spondyloarthritis. The centre and right panels indicate that some patients have radiographic sacroiliitis and a proportion of these also have typical radiographic changes in the spine. These fulfil the criteria for AS. The left hand panel, however, indicates that a greater number of patients have evidence of sacroiliitis present only on MRI scanning. Not all these progress to radiographic disease. There appears to be a small subgroup in whom MRI scanning is negative but in whom the diagnosis of axial spondyloarthritis can be based on clinical criteria and the presence of HLA-B27.</a:t>
            </a:r>
          </a:p>
          <a:p>
            <a:endParaRPr lang="de-DE" dirty="0"/>
          </a:p>
          <a:p>
            <a:r>
              <a:rPr lang="de-DE" b="1" dirty="0"/>
              <a:t>Reference</a:t>
            </a:r>
          </a:p>
          <a:p>
            <a:pPr marL="237642" indent="-237642" eaLnBrk="0" fontAlgn="base" hangingPunct="0"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dirty="0" err="1"/>
              <a:t>Sieper</a:t>
            </a:r>
            <a:r>
              <a:rPr lang="en-GB" dirty="0"/>
              <a:t> J, van der </a:t>
            </a:r>
            <a:r>
              <a:rPr lang="en-GB" dirty="0" err="1"/>
              <a:t>Heijde</a:t>
            </a:r>
            <a:r>
              <a:rPr lang="en-GB" dirty="0"/>
              <a:t> D. Review: </a:t>
            </a:r>
            <a:r>
              <a:rPr lang="en-GB" dirty="0" err="1"/>
              <a:t>Nonradiographic</a:t>
            </a:r>
            <a:r>
              <a:rPr lang="en-GB" dirty="0"/>
              <a:t> axial spondyloarthritis: new definition of an old disease? </a:t>
            </a:r>
            <a:r>
              <a:rPr lang="en-GB" i="1" dirty="0"/>
              <a:t>Arthritis Rheum</a:t>
            </a:r>
            <a:r>
              <a:rPr lang="en-GB" dirty="0"/>
              <a:t> 2013;65:543–51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B043-27C8-4BEC-88BA-EE79129757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3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Karl will discuss limitations</a:t>
            </a:r>
            <a:r>
              <a:rPr lang="en-GB" baseline="0" dirty="0"/>
              <a:t> of data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B043-27C8-4BEC-88BA-EE79129757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2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51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3697D-31F9-4E79-B545-02DC5B5DF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760" y="2726100"/>
            <a:ext cx="11484000" cy="2785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0500"/>
              </a:lnSpc>
              <a:spcBef>
                <a:spcPts val="0"/>
              </a:spcBef>
              <a:buNone/>
              <a:defRPr sz="12500">
                <a:solidFill>
                  <a:schemeClr val="bg1"/>
                </a:solidFill>
                <a:latin typeface="Versus Arthritis Display" panose="00000500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44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5CDC-22E9-445D-9C65-4480D5F9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583200"/>
            <a:ext cx="9457200" cy="1681200"/>
          </a:xfrm>
        </p:spPr>
        <p:txBody>
          <a:bodyPr anchor="t" anchorCtr="0">
            <a:noAutofit/>
          </a:bodyPr>
          <a:lstStyle>
            <a:lvl1pPr>
              <a:lnSpc>
                <a:spcPts val="62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84F05-C286-4780-96B1-B63584040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17" y="5556457"/>
            <a:ext cx="1814245" cy="872742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2BAAB7C-4050-419B-A251-B599F31923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200" y="2383200"/>
            <a:ext cx="7635600" cy="1386000"/>
          </a:xfrm>
        </p:spPr>
        <p:txBody>
          <a:bodyPr/>
          <a:lstStyle>
            <a:lvl1pPr marL="0" indent="-342000">
              <a:lnSpc>
                <a:spcPct val="100000"/>
              </a:lnSpc>
              <a:defRPr/>
            </a:lvl1pPr>
            <a:lvl2pPr indent="-284400">
              <a:lnSpc>
                <a:spcPct val="100000"/>
              </a:lnSpc>
              <a:spcBef>
                <a:spcPts val="1200"/>
              </a:spcBef>
              <a:defRPr/>
            </a:lvl2pPr>
            <a:lvl3pPr marL="1483200">
              <a:lnSpc>
                <a:spcPct val="100000"/>
              </a:lnSpc>
              <a:spcBef>
                <a:spcPts val="1200"/>
              </a:spcBef>
              <a:defRPr/>
            </a:lvl3pPr>
            <a:lvl4pPr marL="2224800">
              <a:defRPr/>
            </a:lvl4pPr>
            <a:lvl5pPr marL="29664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257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5CDC-22E9-445D-9C65-4480D5F9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583200"/>
            <a:ext cx="8134448" cy="1681200"/>
          </a:xfrm>
        </p:spPr>
        <p:txBody>
          <a:bodyPr anchor="t" anchorCtr="0">
            <a:noAutofit/>
          </a:bodyPr>
          <a:lstStyle>
            <a:lvl1pPr>
              <a:lnSpc>
                <a:spcPts val="62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84F05-C286-4780-96B1-B63584040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17" y="5556457"/>
            <a:ext cx="1814245" cy="872742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2BAAB7C-4050-419B-A251-B599F31923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200" y="2383200"/>
            <a:ext cx="8134448" cy="1386000"/>
          </a:xfrm>
        </p:spPr>
        <p:txBody>
          <a:bodyPr/>
          <a:lstStyle>
            <a:lvl1pPr marL="0" indent="-342000">
              <a:lnSpc>
                <a:spcPct val="100000"/>
              </a:lnSpc>
              <a:defRPr/>
            </a:lvl1pPr>
            <a:lvl2pPr indent="-284400">
              <a:lnSpc>
                <a:spcPct val="100000"/>
              </a:lnSpc>
              <a:spcBef>
                <a:spcPts val="1200"/>
              </a:spcBef>
              <a:defRPr/>
            </a:lvl2pPr>
            <a:lvl3pPr marL="1483200">
              <a:lnSpc>
                <a:spcPct val="100000"/>
              </a:lnSpc>
              <a:spcBef>
                <a:spcPts val="1200"/>
              </a:spcBef>
              <a:defRPr/>
            </a:lvl3pPr>
            <a:lvl4pPr marL="2224800">
              <a:defRPr/>
            </a:lvl4pPr>
            <a:lvl5pPr marL="29664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5B0092-3823-4CC4-816E-074CC56B5E7F}"/>
              </a:ext>
            </a:extLst>
          </p:cNvPr>
          <p:cNvSpPr/>
          <p:nvPr userDrawn="1"/>
        </p:nvSpPr>
        <p:spPr>
          <a:xfrm>
            <a:off x="8447648" y="-1"/>
            <a:ext cx="3744352" cy="6858001"/>
          </a:xfrm>
          <a:prstGeom prst="rect">
            <a:avLst/>
          </a:prstGeom>
          <a:solidFill>
            <a:srgbClr val="644B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64A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01724-0D4E-4544-83D8-0419395B331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72400" y="1144800"/>
            <a:ext cx="3261600" cy="2246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5CDC-22E9-445D-9C65-4480D5F9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471600"/>
            <a:ext cx="7840800" cy="1270800"/>
          </a:xfrm>
        </p:spPr>
        <p:txBody>
          <a:bodyPr anchor="t" anchorCtr="0">
            <a:noAutofit/>
          </a:bodyPr>
          <a:lstStyle>
            <a:lvl1pPr>
              <a:lnSpc>
                <a:spcPts val="46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2BAAB7C-4050-419B-A251-B599F31923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200" y="1998000"/>
            <a:ext cx="7419600" cy="1386000"/>
          </a:xfrm>
        </p:spPr>
        <p:txBody>
          <a:bodyPr/>
          <a:lstStyle>
            <a:lvl1pPr marL="0" indent="-342000">
              <a:lnSpc>
                <a:spcPct val="100000"/>
              </a:lnSpc>
              <a:defRPr/>
            </a:lvl1pPr>
            <a:lvl2pPr indent="-284400">
              <a:lnSpc>
                <a:spcPct val="100000"/>
              </a:lnSpc>
              <a:spcBef>
                <a:spcPts val="1200"/>
              </a:spcBef>
              <a:defRPr/>
            </a:lvl2pPr>
            <a:lvl3pPr marL="1483200">
              <a:lnSpc>
                <a:spcPct val="100000"/>
              </a:lnSpc>
              <a:spcBef>
                <a:spcPts val="1200"/>
              </a:spcBef>
              <a:defRPr/>
            </a:lvl3pPr>
            <a:lvl4pPr marL="2224800">
              <a:defRPr/>
            </a:lvl4pPr>
            <a:lvl5pPr marL="29664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98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5CDC-22E9-445D-9C65-4480D5F9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471600"/>
            <a:ext cx="7840800" cy="1270800"/>
          </a:xfrm>
        </p:spPr>
        <p:txBody>
          <a:bodyPr anchor="t" anchorCtr="0">
            <a:noAutofit/>
          </a:bodyPr>
          <a:lstStyle>
            <a:lvl1pPr>
              <a:lnSpc>
                <a:spcPts val="46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2BAAB7C-4050-419B-A251-B599F31923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200" y="1998000"/>
            <a:ext cx="7419600" cy="1386000"/>
          </a:xfrm>
        </p:spPr>
        <p:txBody>
          <a:bodyPr/>
          <a:lstStyle>
            <a:lvl1pPr marL="0" indent="-342000">
              <a:lnSpc>
                <a:spcPct val="100000"/>
              </a:lnSpc>
              <a:defRPr/>
            </a:lvl1pPr>
            <a:lvl2pPr indent="-284400">
              <a:lnSpc>
                <a:spcPct val="100000"/>
              </a:lnSpc>
              <a:spcBef>
                <a:spcPts val="1200"/>
              </a:spcBef>
              <a:defRPr/>
            </a:lvl2pPr>
            <a:lvl3pPr marL="1483200">
              <a:lnSpc>
                <a:spcPct val="100000"/>
              </a:lnSpc>
              <a:spcBef>
                <a:spcPts val="1200"/>
              </a:spcBef>
              <a:defRPr/>
            </a:lvl3pPr>
            <a:lvl4pPr marL="2224800">
              <a:defRPr/>
            </a:lvl4pPr>
            <a:lvl5pPr marL="29664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0FACFE-8540-4074-95C4-14776D1FB4D7}"/>
              </a:ext>
            </a:extLst>
          </p:cNvPr>
          <p:cNvSpPr/>
          <p:nvPr userDrawn="1"/>
        </p:nvSpPr>
        <p:spPr>
          <a:xfrm>
            <a:off x="8447648" y="-1"/>
            <a:ext cx="3744352" cy="6858001"/>
          </a:xfrm>
          <a:prstGeom prst="rect">
            <a:avLst/>
          </a:prstGeom>
          <a:solidFill>
            <a:srgbClr val="644B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64A0"/>
              </a:solidFill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08192644-88E3-4700-AB23-0930C4CB51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72400" y="1144800"/>
            <a:ext cx="3261600" cy="2246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4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5CDC-22E9-445D-9C65-4480D5F9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471600"/>
            <a:ext cx="7840800" cy="1270800"/>
          </a:xfrm>
        </p:spPr>
        <p:txBody>
          <a:bodyPr anchor="t" anchorCtr="0">
            <a:noAutofit/>
          </a:bodyPr>
          <a:lstStyle>
            <a:lvl1pPr>
              <a:lnSpc>
                <a:spcPts val="46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2BAAB7C-4050-419B-A251-B599F31923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200" y="1998000"/>
            <a:ext cx="5547600" cy="1386000"/>
          </a:xfrm>
        </p:spPr>
        <p:txBody>
          <a:bodyPr/>
          <a:lstStyle>
            <a:lvl1pPr marL="0" indent="-342000">
              <a:lnSpc>
                <a:spcPct val="100000"/>
              </a:lnSpc>
              <a:defRPr/>
            </a:lvl1pPr>
            <a:lvl2pPr indent="-284400">
              <a:lnSpc>
                <a:spcPct val="100000"/>
              </a:lnSpc>
              <a:spcBef>
                <a:spcPts val="1200"/>
              </a:spcBef>
              <a:defRPr/>
            </a:lvl2pPr>
            <a:lvl3pPr marL="1483200">
              <a:lnSpc>
                <a:spcPct val="100000"/>
              </a:lnSpc>
              <a:spcBef>
                <a:spcPts val="1200"/>
              </a:spcBef>
              <a:defRPr/>
            </a:lvl3pPr>
            <a:lvl4pPr marL="2224800">
              <a:defRPr/>
            </a:lvl4pPr>
            <a:lvl5pPr marL="29664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2">
            <a:extLst>
              <a:ext uri="{FF2B5EF4-FFF2-40B4-BE49-F238E27FC236}">
                <a16:creationId xmlns:a16="http://schemas.microsoft.com/office/drawing/2014/main" id="{BE6C087D-4806-4234-BA84-9A59543533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46800" y="1998000"/>
            <a:ext cx="5547600" cy="1386000"/>
          </a:xfrm>
        </p:spPr>
        <p:txBody>
          <a:bodyPr/>
          <a:lstStyle>
            <a:lvl1pPr marL="0" indent="-342000">
              <a:lnSpc>
                <a:spcPct val="100000"/>
              </a:lnSpc>
              <a:defRPr/>
            </a:lvl1pPr>
            <a:lvl2pPr indent="-284400">
              <a:lnSpc>
                <a:spcPct val="100000"/>
              </a:lnSpc>
              <a:spcBef>
                <a:spcPts val="1200"/>
              </a:spcBef>
              <a:defRPr/>
            </a:lvl2pPr>
            <a:lvl3pPr marL="1483200">
              <a:lnSpc>
                <a:spcPct val="100000"/>
              </a:lnSpc>
              <a:spcBef>
                <a:spcPts val="1200"/>
              </a:spcBef>
              <a:defRPr/>
            </a:lvl3pPr>
            <a:lvl4pPr marL="2224800">
              <a:defRPr/>
            </a:lvl4pPr>
            <a:lvl5pPr marL="29664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66C470-E939-45EB-9BB2-A3B6A97809B7}"/>
              </a:ext>
            </a:extLst>
          </p:cNvPr>
          <p:cNvCxnSpPr>
            <a:cxnSpLocks/>
          </p:cNvCxnSpPr>
          <p:nvPr userDrawn="1"/>
        </p:nvCxnSpPr>
        <p:spPr>
          <a:xfrm>
            <a:off x="6095999" y="2153541"/>
            <a:ext cx="0" cy="4237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23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 Pictu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7F0-51CB-4B81-B3DE-6AF3E0B0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400" y="658800"/>
            <a:ext cx="5288400" cy="4068000"/>
          </a:xfrm>
        </p:spPr>
        <p:txBody>
          <a:bodyPr anchor="t" anchorCtr="0">
            <a:noAutofit/>
          </a:bodyPr>
          <a:lstStyle>
            <a:lvl1pPr>
              <a:lnSpc>
                <a:spcPts val="62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erson sitting on a couch&#10;&#10;Description generated with high confidence">
            <a:extLst>
              <a:ext uri="{FF2B5EF4-FFF2-40B4-BE49-F238E27FC236}">
                <a16:creationId xmlns:a16="http://schemas.microsoft.com/office/drawing/2014/main" id="{6C4FC3C3-814A-45DA-9359-7242FB1E4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3688" y="0"/>
            <a:ext cx="6099688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0D5053-94E4-4EFA-8F30-B11557B5D2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4000" y="5025600"/>
            <a:ext cx="5248800" cy="1386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03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5CDC-22E9-445D-9C65-4480D5F9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471600"/>
            <a:ext cx="7459200" cy="1270800"/>
          </a:xfrm>
        </p:spPr>
        <p:txBody>
          <a:bodyPr anchor="t" anchorCtr="0">
            <a:noAutofit/>
          </a:bodyPr>
          <a:lstStyle>
            <a:lvl1pPr>
              <a:lnSpc>
                <a:spcPts val="46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2BAAB7C-4050-419B-A251-B599F31923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200" y="1998000"/>
            <a:ext cx="7419600" cy="1386000"/>
          </a:xfrm>
        </p:spPr>
        <p:txBody>
          <a:bodyPr/>
          <a:lstStyle>
            <a:lvl1pPr marL="0" indent="-342000">
              <a:lnSpc>
                <a:spcPct val="100000"/>
              </a:lnSpc>
              <a:defRPr/>
            </a:lvl1pPr>
            <a:lvl2pPr indent="-284400">
              <a:lnSpc>
                <a:spcPct val="100000"/>
              </a:lnSpc>
              <a:spcBef>
                <a:spcPts val="1200"/>
              </a:spcBef>
              <a:defRPr/>
            </a:lvl2pPr>
            <a:lvl3pPr marL="1483200">
              <a:lnSpc>
                <a:spcPct val="100000"/>
              </a:lnSpc>
              <a:spcBef>
                <a:spcPts val="1200"/>
              </a:spcBef>
              <a:defRPr/>
            </a:lvl3pPr>
            <a:lvl4pPr marL="2224800">
              <a:defRPr/>
            </a:lvl4pPr>
            <a:lvl5pPr marL="29664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person sitting on a chair&#10;&#10;Description generated with very high confidence">
            <a:extLst>
              <a:ext uri="{FF2B5EF4-FFF2-40B4-BE49-F238E27FC236}">
                <a16:creationId xmlns:a16="http://schemas.microsoft.com/office/drawing/2014/main" id="{A0B7C645-1D07-4CD2-8EBB-595959638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0994" y="0"/>
            <a:ext cx="3881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5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5CDC-22E9-445D-9C65-4480D5F9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471600"/>
            <a:ext cx="5479200" cy="1270800"/>
          </a:xfrm>
        </p:spPr>
        <p:txBody>
          <a:bodyPr anchor="t" anchorCtr="0">
            <a:noAutofit/>
          </a:bodyPr>
          <a:lstStyle>
            <a:lvl1pPr>
              <a:lnSpc>
                <a:spcPts val="46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2BAAB7C-4050-419B-A251-B599F31923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200" y="1998000"/>
            <a:ext cx="5479200" cy="1386000"/>
          </a:xfrm>
        </p:spPr>
        <p:txBody>
          <a:bodyPr/>
          <a:lstStyle>
            <a:lvl1pPr marL="0" indent="-342000">
              <a:lnSpc>
                <a:spcPct val="100000"/>
              </a:lnSpc>
              <a:defRPr/>
            </a:lvl1pPr>
            <a:lvl2pPr indent="-284400">
              <a:lnSpc>
                <a:spcPct val="100000"/>
              </a:lnSpc>
              <a:spcBef>
                <a:spcPts val="1200"/>
              </a:spcBef>
              <a:defRPr/>
            </a:lvl2pPr>
            <a:lvl3pPr marL="1483200">
              <a:lnSpc>
                <a:spcPct val="100000"/>
              </a:lnSpc>
              <a:spcBef>
                <a:spcPts val="1200"/>
              </a:spcBef>
              <a:defRPr/>
            </a:lvl3pPr>
            <a:lvl4pPr marL="2224800">
              <a:defRPr/>
            </a:lvl4pPr>
            <a:lvl5pPr marL="29664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person sitting on a chair&#10;&#10;Description generated with very high confidence">
            <a:extLst>
              <a:ext uri="{FF2B5EF4-FFF2-40B4-BE49-F238E27FC236}">
                <a16:creationId xmlns:a16="http://schemas.microsoft.com/office/drawing/2014/main" id="{D35C6E79-0F4C-4E3C-96D7-E87ED1D07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2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size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9C604D-1A51-472B-8C0F-4597C78FC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591" y="412001"/>
            <a:ext cx="7840800" cy="532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5100"/>
              </a:lnSpc>
              <a:spcBef>
                <a:spcPts val="0"/>
              </a:spcBef>
              <a:buNone/>
              <a:defRPr lang="en-US" sz="6300" kern="1200" spc="-150" dirty="0" smtClean="0">
                <a:solidFill>
                  <a:srgbClr val="644BA5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13EB2-6EF2-45F0-BBF2-04C498AEC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79" y="5522615"/>
            <a:ext cx="2108278" cy="10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size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9C604D-1A51-472B-8C0F-4597C78FC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591" y="653317"/>
            <a:ext cx="11228400" cy="46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100"/>
              </a:lnSpc>
              <a:spcBef>
                <a:spcPts val="0"/>
              </a:spcBef>
              <a:buNone/>
              <a:defRPr lang="en-US" sz="8800" kern="1200" spc="-150" dirty="0" smtClean="0">
                <a:solidFill>
                  <a:srgbClr val="644BA5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305636-0B40-40A0-924A-8899F2DCB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41" y="5040653"/>
            <a:ext cx="2954203" cy="14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5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size 75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9C604D-1A51-472B-8C0F-4597C78FC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600" y="581222"/>
            <a:ext cx="4921200" cy="40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lang="en-US" sz="7500" kern="1200" spc="-150" dirty="0" smtClean="0">
                <a:solidFill>
                  <a:srgbClr val="644BA5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327EA-5C32-426C-9E0A-1D93C093F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18" y="5784095"/>
            <a:ext cx="1367811" cy="6579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4CF65D8-4694-4447-A78C-E5F33DC82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9265" y="4859414"/>
            <a:ext cx="1537200" cy="990000"/>
          </a:xfrm>
          <a:prstGeom prst="rect">
            <a:avLst/>
          </a:prstGeom>
        </p:spPr>
        <p:txBody>
          <a:bodyPr lIns="36000" tIns="0" rIns="36000" bIns="0" anchor="b" anchorCtr="0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4200" kern="1200" dirty="0" smtClean="0">
                <a:solidFill>
                  <a:schemeClr val="accent1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4-6CTS</a:t>
            </a:r>
          </a:p>
        </p:txBody>
      </p:sp>
    </p:spTree>
    <p:extLst>
      <p:ext uri="{BB962C8B-B14F-4D97-AF65-F5344CB8AC3E}">
        <p14:creationId xmlns:p14="http://schemas.microsoft.com/office/powerpoint/2010/main" val="105963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size 75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9C604D-1A51-472B-8C0F-4597C78FC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600" y="581222"/>
            <a:ext cx="4921200" cy="40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lang="en-US" sz="7500" kern="1200" spc="-150" dirty="0" smtClean="0">
                <a:solidFill>
                  <a:srgbClr val="644BA5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327EA-5C32-426C-9E0A-1D93C093F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18" y="5784095"/>
            <a:ext cx="1367811" cy="6579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4CF65D8-4694-4447-A78C-E5F33DC82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9265" y="5336889"/>
            <a:ext cx="1537200" cy="475200"/>
          </a:xfrm>
          <a:prstGeom prst="rect">
            <a:avLst/>
          </a:prstGeom>
        </p:spPr>
        <p:txBody>
          <a:bodyPr lIns="36000" tIns="0" rIns="36000" bIns="0" anchor="b" anchorCtr="0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2200" kern="1200" dirty="0" smtClean="0">
                <a:solidFill>
                  <a:schemeClr val="tx2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7-12 letters</a:t>
            </a:r>
          </a:p>
        </p:txBody>
      </p:sp>
    </p:spTree>
    <p:extLst>
      <p:ext uri="{BB962C8B-B14F-4D97-AF65-F5344CB8AC3E}">
        <p14:creationId xmlns:p14="http://schemas.microsoft.com/office/powerpoint/2010/main" val="12625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size 75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9C604D-1A51-472B-8C0F-4597C78FC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600" y="581222"/>
            <a:ext cx="4921200" cy="40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lang="en-US" sz="7500" kern="1200" spc="-150" dirty="0" smtClean="0">
                <a:solidFill>
                  <a:srgbClr val="644BA5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327EA-5C32-426C-9E0A-1D93C093F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18" y="5784095"/>
            <a:ext cx="1367811" cy="6579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4CF65D8-4694-4447-A78C-E5F33DC82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9859" y="5423023"/>
            <a:ext cx="1537200" cy="370800"/>
          </a:xfrm>
          <a:prstGeom prst="rect">
            <a:avLst/>
          </a:prstGeom>
        </p:spPr>
        <p:txBody>
          <a:bodyPr lIns="36000" tIns="0" rIns="36000" b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700" kern="1200" dirty="0" smtClean="0">
                <a:solidFill>
                  <a:schemeClr val="tx2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13–16 letters </a:t>
            </a:r>
            <a:r>
              <a:rPr lang="en-US" err="1"/>
              <a:t>hr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size 75 B Black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9C604D-1A51-472B-8C0F-4597C78FC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600" y="581222"/>
            <a:ext cx="4921200" cy="40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lang="en-US" sz="7500" kern="1200" spc="-150" dirty="0" smtClean="0">
                <a:solidFill>
                  <a:srgbClr val="644BA5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4CF65D8-4694-4447-A78C-E5F33DC82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9265" y="5336889"/>
            <a:ext cx="1537200" cy="475200"/>
          </a:xfrm>
          <a:prstGeom prst="rect">
            <a:avLst/>
          </a:prstGeom>
        </p:spPr>
        <p:txBody>
          <a:bodyPr lIns="36000" tIns="0" rIns="36000" bIns="0" anchor="b" anchorCtr="0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2200" kern="1200" dirty="0" smtClean="0">
                <a:solidFill>
                  <a:schemeClr val="tx2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7-12 letters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D2124-59FB-49C0-918F-905FA6645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18" y="5788367"/>
            <a:ext cx="1367811" cy="6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4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size 75 B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9C604D-1A51-472B-8C0F-4597C78FC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600" y="581222"/>
            <a:ext cx="4921200" cy="40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lang="en-US" sz="7500" kern="1200" spc="-150" dirty="0" smtClean="0">
                <a:solidFill>
                  <a:srgbClr val="644BA5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327EA-5C32-426C-9E0A-1D93C093F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18" y="5784095"/>
            <a:ext cx="1367811" cy="6579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4CF65D8-4694-4447-A78C-E5F33DC82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9265" y="5336889"/>
            <a:ext cx="1537200" cy="475200"/>
          </a:xfrm>
          <a:prstGeom prst="rect">
            <a:avLst/>
          </a:prstGeom>
        </p:spPr>
        <p:txBody>
          <a:bodyPr lIns="36000" tIns="0" rIns="36000" bIns="0" anchor="b" anchorCtr="0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2200" kern="1200" dirty="0" smtClean="0">
                <a:solidFill>
                  <a:schemeClr val="tx2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7-12 letters</a:t>
            </a:r>
          </a:p>
        </p:txBody>
      </p:sp>
      <p:pic>
        <p:nvPicPr>
          <p:cNvPr id="5" name="Picture 4" descr="A person sitting on a chair&#10;&#10;Description generated with very high confidence">
            <a:extLst>
              <a:ext uri="{FF2B5EF4-FFF2-40B4-BE49-F238E27FC236}">
                <a16:creationId xmlns:a16="http://schemas.microsoft.com/office/drawing/2014/main" id="{B21D162B-5787-495D-9049-4089B2A1D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8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size 75 B Black BG w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9C604D-1A51-472B-8C0F-4597C78FC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600" y="581222"/>
            <a:ext cx="4921200" cy="40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lang="en-US" sz="7500" kern="1200" spc="-150" dirty="0" smtClean="0">
                <a:solidFill>
                  <a:srgbClr val="644BA5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4CF65D8-4694-4447-A78C-E5F33DC82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9265" y="5336889"/>
            <a:ext cx="1537200" cy="475200"/>
          </a:xfrm>
          <a:prstGeom prst="rect">
            <a:avLst/>
          </a:prstGeom>
        </p:spPr>
        <p:txBody>
          <a:bodyPr lIns="36000" tIns="0" rIns="36000" bIns="0" anchor="b" anchorCtr="0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2200" kern="1200" dirty="0" smtClean="0">
                <a:solidFill>
                  <a:schemeClr val="tx2"/>
                </a:solidFill>
                <a:latin typeface="Versus Arthritis Display" panose="000005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7-12 letters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D2124-59FB-49C0-918F-905FA6645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18" y="5788367"/>
            <a:ext cx="1367811" cy="652902"/>
          </a:xfrm>
          <a:prstGeom prst="rect">
            <a:avLst/>
          </a:prstGeom>
        </p:spPr>
      </p:pic>
      <p:pic>
        <p:nvPicPr>
          <p:cNvPr id="7" name="Picture 6" descr="A person sitting on a chair&#10;&#10;Description generated with very high confidence">
            <a:extLst>
              <a:ext uri="{FF2B5EF4-FFF2-40B4-BE49-F238E27FC236}">
                <a16:creationId xmlns:a16="http://schemas.microsoft.com/office/drawing/2014/main" id="{712263B4-4AE1-4643-83CE-E1F53F31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550B09-9CE1-44FE-8444-14B9C27C2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8" r:id="rId17"/>
    <p:sldLayoutId id="2147483709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500" kern="1200">
          <a:solidFill>
            <a:schemeClr val="tx1"/>
          </a:solidFill>
          <a:latin typeface="Versus Arthritis Display" panose="00000500000000000000" pitchFamily="2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GB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murphy@nhs.net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DE5081-8CAF-4375-A0F2-C4355D42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229528"/>
            <a:ext cx="10526247" cy="168116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r>
              <a:rPr lang="en-GB" sz="6400" dirty="0">
                <a:solidFill>
                  <a:srgbClr val="0073BE"/>
                </a:solidFill>
              </a:rPr>
              <a:t>What on earth is Spondyloarthritis?</a:t>
            </a:r>
            <a:br>
              <a:rPr lang="en-GB" sz="6400" dirty="0"/>
            </a:br>
            <a:br>
              <a:rPr lang="en-GB" sz="6400" dirty="0"/>
            </a:br>
            <a:r>
              <a:rPr lang="en-GB" sz="3300" dirty="0">
                <a:solidFill>
                  <a:srgbClr val="EB64A0"/>
                </a:solidFill>
              </a:rPr>
              <a:t>DANIEL MURPHY</a:t>
            </a:r>
            <a:br>
              <a:rPr lang="en-GB" sz="3300" dirty="0">
                <a:solidFill>
                  <a:srgbClr val="EB64A0"/>
                </a:solidFill>
              </a:rPr>
            </a:br>
            <a:r>
              <a:rPr lang="en-GB" sz="3300" dirty="0">
                <a:solidFill>
                  <a:srgbClr val="EB64A0"/>
                </a:solidFill>
              </a:rPr>
              <a:t>GP HONITON SURGERY</a:t>
            </a:r>
            <a:br>
              <a:rPr lang="en-GB" sz="3300" dirty="0">
                <a:solidFill>
                  <a:srgbClr val="EB64A0"/>
                </a:solidFill>
              </a:rPr>
            </a:br>
            <a:r>
              <a:rPr lang="en-GB" sz="3300" dirty="0">
                <a:solidFill>
                  <a:srgbClr val="EB64A0"/>
                </a:solidFill>
              </a:rPr>
              <a:t>STAFF GRADE RHEUMATOLOGIST royal DEVON and Exeter hospital</a:t>
            </a:r>
            <a:br>
              <a:rPr lang="en-GB" sz="3300" dirty="0">
                <a:solidFill>
                  <a:srgbClr val="EB64A0"/>
                </a:solidFill>
              </a:rPr>
            </a:br>
            <a:r>
              <a:rPr lang="en-GB" sz="3300" dirty="0">
                <a:solidFill>
                  <a:srgbClr val="EB64A0"/>
                </a:solidFill>
              </a:rPr>
              <a:t>RCGP CLINICAL CHAMPION INFLAMMATORY ARTHRITIS</a:t>
            </a:r>
            <a:br>
              <a:rPr lang="en-GB" sz="6400" dirty="0"/>
            </a:br>
            <a:br>
              <a:rPr lang="en-GB" sz="6400" dirty="0"/>
            </a:br>
            <a:endParaRPr lang="en-GB" sz="6400" dirty="0"/>
          </a:p>
        </p:txBody>
      </p:sp>
    </p:spTree>
    <p:extLst>
      <p:ext uri="{BB962C8B-B14F-4D97-AF65-F5344CB8AC3E}">
        <p14:creationId xmlns:p14="http://schemas.microsoft.com/office/powerpoint/2010/main" val="287972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F33DC0-53C4-46DB-833E-AF10354EDEA2}"/>
              </a:ext>
            </a:extLst>
          </p:cNvPr>
          <p:cNvSpPr/>
          <p:nvPr/>
        </p:nvSpPr>
        <p:spPr>
          <a:xfrm>
            <a:off x="393097" y="166383"/>
            <a:ext cx="48606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>
                <a:solidFill>
                  <a:srgbClr val="EB64A0"/>
                </a:solidFill>
                <a:latin typeface="Versus Arthritis Display" panose="00000500000000000000" pitchFamily="2" charset="0"/>
                <a:ea typeface="+mj-ea"/>
                <a:cs typeface="+mj-cs"/>
              </a:rPr>
              <a:t>Ax</a:t>
            </a:r>
            <a:r>
              <a:rPr lang="en-GB" sz="5400" dirty="0">
                <a:solidFill>
                  <a:srgbClr val="EB64A0"/>
                </a:solidFill>
                <a:latin typeface="Versus Arthritis Display" panose="00000500000000000000" pitchFamily="2" charset="0"/>
                <a:ea typeface="+mj-ea"/>
                <a:cs typeface="+mj-cs"/>
              </a:rPr>
              <a:t>-spa summary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4EBE7F-B92B-4584-8C37-0F6498CF8360}"/>
              </a:ext>
            </a:extLst>
          </p:cNvPr>
          <p:cNvSpPr/>
          <p:nvPr/>
        </p:nvSpPr>
        <p:spPr>
          <a:xfrm>
            <a:off x="393096" y="1157479"/>
            <a:ext cx="7990507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0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AxSpA</a:t>
            </a:r>
            <a:r>
              <a:rPr lang="en-GB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pPr marL="742950" lvl="1" indent="-2844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disease</a:t>
            </a:r>
          </a:p>
          <a:p>
            <a:pPr marL="742950" lvl="1" indent="-2844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relatively uncommon cause of a very common symptom</a:t>
            </a:r>
          </a:p>
          <a:p>
            <a:pPr lvl="0" indent="-3420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awareness</a:t>
            </a:r>
            <a:r>
              <a:rPr lang="en-GB" altLang="en-US" sz="3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0" indent="-3420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 often unhelpful</a:t>
            </a:r>
          </a:p>
          <a:p>
            <a:pPr lvl="0" indent="-3420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reach the right expert</a:t>
            </a:r>
            <a:r>
              <a:rPr lang="en-GB" altLang="en-US" sz="3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719D3-2918-44FD-96CE-38F7A697A7E8}"/>
              </a:ext>
            </a:extLst>
          </p:cNvPr>
          <p:cNvSpPr/>
          <p:nvPr/>
        </p:nvSpPr>
        <p:spPr>
          <a:xfrm>
            <a:off x="7061735" y="5977984"/>
            <a:ext cx="4738838" cy="78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AutoNum type="arabicPeriod"/>
            </a:pPr>
            <a:r>
              <a:rPr lang="en-GB" altLang="en-US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Jois</a:t>
            </a:r>
            <a:r>
              <a:rPr lang="en-GB" altLang="en-US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RN, Gaffney K. </a:t>
            </a:r>
            <a:r>
              <a:rPr lang="en-GB" altLang="en-US" sz="14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Rheumatology</a:t>
            </a:r>
            <a:r>
              <a:rPr lang="en-GB" altLang="en-US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2008;47(9):1364–6</a:t>
            </a:r>
          </a:p>
          <a:p>
            <a:pPr>
              <a:lnSpc>
                <a:spcPct val="110000"/>
              </a:lnSpc>
              <a:buAutoNum type="arabicPeriod"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Hamilton L, Gaffney K  </a:t>
            </a:r>
            <a:r>
              <a:rPr lang="en-GB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 Rheumatol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2011; 50:1991–1998</a:t>
            </a:r>
            <a:endParaRPr lang="en-GB" alt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4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1BF84-35FF-4B82-81D4-3E571F73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61" y="2588400"/>
            <a:ext cx="9457200" cy="1681200"/>
          </a:xfrm>
        </p:spPr>
        <p:txBody>
          <a:bodyPr/>
          <a:lstStyle/>
          <a:p>
            <a:r>
              <a:rPr lang="en-GB" dirty="0"/>
              <a:t>How do I diagnose spa?</a:t>
            </a:r>
          </a:p>
        </p:txBody>
      </p:sp>
    </p:spTree>
    <p:extLst>
      <p:ext uri="{BB962C8B-B14F-4D97-AF65-F5344CB8AC3E}">
        <p14:creationId xmlns:p14="http://schemas.microsoft.com/office/powerpoint/2010/main" val="69383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2F30-5272-4CF9-9619-9A7CF0CF5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583200"/>
            <a:ext cx="5782800" cy="1681200"/>
          </a:xfrm>
        </p:spPr>
        <p:txBody>
          <a:bodyPr/>
          <a:lstStyle/>
          <a:p>
            <a:r>
              <a:rPr lang="en-GB" sz="5400" dirty="0">
                <a:solidFill>
                  <a:srgbClr val="0073BE"/>
                </a:solidFill>
              </a:rPr>
              <a:t>Comparison of inflammatory and mechanical back pain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72DC44A-EDA5-40CF-843A-52308290071A}"/>
              </a:ext>
            </a:extLst>
          </p:cNvPr>
          <p:cNvSpPr txBox="1">
            <a:spLocks/>
          </p:cNvSpPr>
          <p:nvPr/>
        </p:nvSpPr>
        <p:spPr>
          <a:xfrm>
            <a:off x="8441417" y="6472709"/>
            <a:ext cx="3607514" cy="3699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/>
              <a:t>Sieper</a:t>
            </a:r>
            <a:r>
              <a:rPr lang="en-US" sz="1100" dirty="0"/>
              <a:t> J et al. Ann Rheum Dis 2009;68:ii1–ii44.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EE87D46-D5EE-4C53-ABBC-E85FBEF7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99" y="583200"/>
            <a:ext cx="4665306" cy="5652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58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8226-C6BF-4CFE-8DEB-ACDCAE97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583200"/>
            <a:ext cx="4855959" cy="1681200"/>
          </a:xfrm>
        </p:spPr>
        <p:txBody>
          <a:bodyPr/>
          <a:lstStyle/>
          <a:p>
            <a:r>
              <a:rPr lang="en-GB" sz="5400" dirty="0" err="1">
                <a:solidFill>
                  <a:srgbClr val="FAB900"/>
                </a:solidFill>
              </a:rPr>
              <a:t>Asas</a:t>
            </a:r>
            <a:r>
              <a:rPr lang="en-GB" sz="5400" dirty="0">
                <a:solidFill>
                  <a:srgbClr val="FAB900"/>
                </a:solidFill>
              </a:rPr>
              <a:t> inflammatory back pain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6FAA0-D938-4F6D-A499-A257F312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409" y="1800888"/>
            <a:ext cx="6886722" cy="97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2D46B-3BA1-4C09-A390-86593EF3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7406" y="2690414"/>
            <a:ext cx="6886725" cy="70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A0C151-FC05-4597-849A-0EC2E5E4D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7405" y="3272642"/>
            <a:ext cx="6886726" cy="6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050E8-4120-4E34-B1F1-3263D1655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7408" y="3911928"/>
            <a:ext cx="6886723" cy="109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060B75-3544-4A13-9CCB-2EEDA2BF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7407" y="608575"/>
            <a:ext cx="6886724" cy="12218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7B7D6E-3E08-4E75-A42E-5EBBF7298BD6}"/>
              </a:ext>
            </a:extLst>
          </p:cNvPr>
          <p:cNvSpPr txBox="1"/>
          <p:nvPr/>
        </p:nvSpPr>
        <p:spPr>
          <a:xfrm>
            <a:off x="4968662" y="4987582"/>
            <a:ext cx="6347884" cy="1015663"/>
          </a:xfrm>
          <a:prstGeom prst="rect">
            <a:avLst/>
          </a:prstGeom>
          <a:solidFill>
            <a:srgbClr val="0073BE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Inflammatory back pain requiring further investigation is usually indicated if the answer is ‘yes’ to 4 or more of these parameters</a:t>
            </a:r>
            <a:endParaRPr lang="en-GB" sz="20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F240C-8971-499D-B520-1D8D8D00053F}"/>
              </a:ext>
            </a:extLst>
          </p:cNvPr>
          <p:cNvSpPr txBox="1"/>
          <p:nvPr/>
        </p:nvSpPr>
        <p:spPr>
          <a:xfrm>
            <a:off x="6518785" y="1301558"/>
            <a:ext cx="106793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B9405-457B-4F38-BF03-46681B3AD023}"/>
              </a:ext>
            </a:extLst>
          </p:cNvPr>
          <p:cNvSpPr txBox="1"/>
          <p:nvPr/>
        </p:nvSpPr>
        <p:spPr>
          <a:xfrm>
            <a:off x="6518785" y="2485044"/>
            <a:ext cx="106793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C06D2-F18B-4DF1-B02C-B8CCC85F9002}"/>
              </a:ext>
            </a:extLst>
          </p:cNvPr>
          <p:cNvSpPr txBox="1"/>
          <p:nvPr/>
        </p:nvSpPr>
        <p:spPr>
          <a:xfrm>
            <a:off x="11055289" y="3061108"/>
            <a:ext cx="106793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62DB6-4397-446D-AE2E-259209B92A29}"/>
              </a:ext>
            </a:extLst>
          </p:cNvPr>
          <p:cNvSpPr txBox="1"/>
          <p:nvPr/>
        </p:nvSpPr>
        <p:spPr>
          <a:xfrm>
            <a:off x="7022841" y="4501268"/>
            <a:ext cx="106793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153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CE35-30AB-4A35-8A2B-01AD7C1D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78" y="2588400"/>
            <a:ext cx="9457200" cy="1681200"/>
          </a:xfrm>
        </p:spPr>
        <p:txBody>
          <a:bodyPr/>
          <a:lstStyle/>
          <a:p>
            <a:r>
              <a:rPr lang="en-GB" dirty="0">
                <a:solidFill>
                  <a:srgbClr val="EB64A0"/>
                </a:solidFill>
              </a:rPr>
              <a:t>Nice guidance </a:t>
            </a:r>
          </a:p>
        </p:txBody>
      </p:sp>
    </p:spTree>
    <p:extLst>
      <p:ext uri="{BB962C8B-B14F-4D97-AF65-F5344CB8AC3E}">
        <p14:creationId xmlns:p14="http://schemas.microsoft.com/office/powerpoint/2010/main" val="3362919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728AE-A49A-44F3-9E89-0C9D5997E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931" y="81390"/>
            <a:ext cx="5103553" cy="669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2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9C1D-153A-4DE4-AEA7-1384ABC6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583200"/>
            <a:ext cx="5191861" cy="1681200"/>
          </a:xfrm>
        </p:spPr>
        <p:txBody>
          <a:bodyPr/>
          <a:lstStyle/>
          <a:p>
            <a:r>
              <a:rPr lang="en-GB" dirty="0">
                <a:solidFill>
                  <a:srgbClr val="37A53C"/>
                </a:solidFill>
              </a:rPr>
              <a:t>Nice guidance..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082A5BB-8992-42B4-A179-FB13318841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27812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31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DDD-A6EF-4D3B-8B66-704B5C78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2588400"/>
            <a:ext cx="8868122" cy="1681200"/>
          </a:xfrm>
        </p:spPr>
        <p:txBody>
          <a:bodyPr/>
          <a:lstStyle/>
          <a:p>
            <a:r>
              <a:rPr lang="en-GB" dirty="0"/>
              <a:t>What to do if I suspect SPA? </a:t>
            </a:r>
          </a:p>
        </p:txBody>
      </p:sp>
    </p:spTree>
    <p:extLst>
      <p:ext uri="{BB962C8B-B14F-4D97-AF65-F5344CB8AC3E}">
        <p14:creationId xmlns:p14="http://schemas.microsoft.com/office/powerpoint/2010/main" val="206603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4561-AEE4-4397-94B1-FE60BAE9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3BE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D38A7-F1E7-4A95-A203-FEA0BF6022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200" y="1807642"/>
            <a:ext cx="8237947" cy="2785959"/>
          </a:xfrm>
        </p:spPr>
        <p:txBody>
          <a:bodyPr/>
          <a:lstStyle/>
          <a:p>
            <a:r>
              <a:rPr lang="en-GB" sz="3200" dirty="0" err="1"/>
              <a:t>AxSpA</a:t>
            </a:r>
            <a:r>
              <a:rPr lang="en-GB" sz="3200" dirty="0"/>
              <a:t> is a complex disease</a:t>
            </a:r>
          </a:p>
          <a:p>
            <a:r>
              <a:rPr lang="en-GB" sz="3200" dirty="0"/>
              <a:t>Unacceptable delay to diagnosis</a:t>
            </a:r>
          </a:p>
          <a:p>
            <a:r>
              <a:rPr lang="en-GB" sz="3200" dirty="0"/>
              <a:t>History is key to diagnosing early – investigations seldom helpful</a:t>
            </a:r>
          </a:p>
        </p:txBody>
      </p:sp>
    </p:spTree>
    <p:extLst>
      <p:ext uri="{BB962C8B-B14F-4D97-AF65-F5344CB8AC3E}">
        <p14:creationId xmlns:p14="http://schemas.microsoft.com/office/powerpoint/2010/main" val="1814733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349E-51C3-4644-8383-612720BB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02" y="1792118"/>
            <a:ext cx="9457200" cy="103384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5462-BC7D-4471-AE60-97677F07CF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579" y="2825962"/>
            <a:ext cx="7635600" cy="1386000"/>
          </a:xfrm>
        </p:spPr>
        <p:txBody>
          <a:bodyPr/>
          <a:lstStyle/>
          <a:p>
            <a:r>
              <a:rPr lang="en-GB" sz="3200" dirty="0">
                <a:hlinkClick r:id="rId2"/>
              </a:rPr>
              <a:t>danielmurphy@nhs.net</a:t>
            </a:r>
            <a:endParaRPr lang="en-GB" sz="3200" dirty="0"/>
          </a:p>
          <a:p>
            <a:r>
              <a:rPr lang="en-GB" sz="3200" dirty="0"/>
              <a:t>@drdannymurphy</a:t>
            </a:r>
          </a:p>
        </p:txBody>
      </p:sp>
    </p:spTree>
    <p:extLst>
      <p:ext uri="{BB962C8B-B14F-4D97-AF65-F5344CB8AC3E}">
        <p14:creationId xmlns:p14="http://schemas.microsoft.com/office/powerpoint/2010/main" val="49666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DE5081-8CAF-4375-A0F2-C4355D42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582613"/>
            <a:ext cx="10526247" cy="168116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endParaRPr lang="en-GB" sz="6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A52828-3F17-4009-B03B-FF223AC8638F}"/>
              </a:ext>
            </a:extLst>
          </p:cNvPr>
          <p:cNvSpPr/>
          <p:nvPr/>
        </p:nvSpPr>
        <p:spPr>
          <a:xfrm>
            <a:off x="530949" y="305191"/>
            <a:ext cx="29049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FAB900"/>
                </a:solidFill>
              </a:rPr>
              <a:t>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461EF-0B7E-4A63-BA40-3E1584D6DC86}"/>
              </a:ext>
            </a:extLst>
          </p:cNvPr>
          <p:cNvSpPr txBox="1"/>
          <p:nvPr/>
        </p:nvSpPr>
        <p:spPr>
          <a:xfrm>
            <a:off x="530949" y="1423194"/>
            <a:ext cx="7402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is spondyloarthritis?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do I recognise it?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if I suspect it?</a:t>
            </a:r>
          </a:p>
        </p:txBody>
      </p:sp>
    </p:spTree>
    <p:extLst>
      <p:ext uri="{BB962C8B-B14F-4D97-AF65-F5344CB8AC3E}">
        <p14:creationId xmlns:p14="http://schemas.microsoft.com/office/powerpoint/2010/main" val="373471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DE5081-8CAF-4375-A0F2-C4355D42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582613"/>
            <a:ext cx="10526247" cy="168116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endParaRPr lang="en-GB" sz="6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A52828-3F17-4009-B03B-FF223AC8638F}"/>
              </a:ext>
            </a:extLst>
          </p:cNvPr>
          <p:cNvSpPr/>
          <p:nvPr/>
        </p:nvSpPr>
        <p:spPr>
          <a:xfrm>
            <a:off x="530949" y="305191"/>
            <a:ext cx="54617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37A53C"/>
                </a:solidFill>
              </a:rPr>
              <a:t>What is axial </a:t>
            </a:r>
            <a:r>
              <a:rPr lang="en-GB" sz="5400" b="1" dirty="0">
                <a:solidFill>
                  <a:srgbClr val="37A53C"/>
                </a:solidFill>
              </a:rPr>
              <a:t>S</a:t>
            </a:r>
            <a:r>
              <a:rPr lang="en-GB" sz="5400" dirty="0">
                <a:solidFill>
                  <a:srgbClr val="37A53C"/>
                </a:solidFill>
              </a:rPr>
              <a:t>pa?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98EECA-7007-4976-A496-D6AB060137E8}"/>
              </a:ext>
            </a:extLst>
          </p:cNvPr>
          <p:cNvSpPr txBox="1">
            <a:spLocks/>
          </p:cNvSpPr>
          <p:nvPr/>
        </p:nvSpPr>
        <p:spPr>
          <a:xfrm>
            <a:off x="530949" y="1505943"/>
            <a:ext cx="7810385" cy="3633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ea typeface="Roboto" panose="02000000000000000000" pitchFamily="2" charset="0"/>
              </a:rPr>
              <a:t>Chronic inflammatory condition affecting spine and sacroiliac joints</a:t>
            </a:r>
          </a:p>
          <a:p>
            <a:pPr lvl="2"/>
            <a:r>
              <a:rPr lang="en-GB" dirty="0">
                <a:ea typeface="Roboto" panose="02000000000000000000" pitchFamily="2" charset="0"/>
              </a:rPr>
              <a:t>Characterised by chronic back pain &amp; stiffness</a:t>
            </a:r>
          </a:p>
          <a:p>
            <a:r>
              <a:rPr lang="en-GB" dirty="0">
                <a:ea typeface="Roboto" panose="02000000000000000000" pitchFamily="2" charset="0"/>
              </a:rPr>
              <a:t>Enthesitis</a:t>
            </a:r>
          </a:p>
          <a:p>
            <a:r>
              <a:rPr lang="en-GB" dirty="0">
                <a:ea typeface="Roboto" panose="02000000000000000000" pitchFamily="2" charset="0"/>
              </a:rPr>
              <a:t>Peripheral joints</a:t>
            </a:r>
          </a:p>
          <a:p>
            <a:r>
              <a:rPr lang="en-GB" dirty="0">
                <a:ea typeface="Roboto" panose="02000000000000000000" pitchFamily="2" charset="0"/>
              </a:rPr>
              <a:t>Extra-articular  disease</a:t>
            </a:r>
          </a:p>
          <a:p>
            <a:r>
              <a:rPr lang="en-GB" dirty="0">
                <a:ea typeface="Roboto" panose="02000000000000000000" pitchFamily="2" charset="0"/>
              </a:rPr>
              <a:t>Often a family history</a:t>
            </a:r>
          </a:p>
          <a:p>
            <a:pPr lvl="1"/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94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DE5081-8CAF-4375-A0F2-C4355D42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582613"/>
            <a:ext cx="10526247" cy="168116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endParaRPr lang="en-GB" sz="6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A52828-3F17-4009-B03B-FF223AC8638F}"/>
              </a:ext>
            </a:extLst>
          </p:cNvPr>
          <p:cNvSpPr/>
          <p:nvPr/>
        </p:nvSpPr>
        <p:spPr>
          <a:xfrm>
            <a:off x="291450" y="258550"/>
            <a:ext cx="11546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EB64A0"/>
                </a:solidFill>
              </a:rPr>
              <a:t>Extra-articular manifestations of axial SPA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1A2A5E5-4F92-42A9-BC7A-B135D6BF9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584" y="1427150"/>
            <a:ext cx="2404506" cy="21388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9F0736-321F-4BA1-B626-74F12806800A}"/>
              </a:ext>
            </a:extLst>
          </p:cNvPr>
          <p:cNvSpPr/>
          <p:nvPr/>
        </p:nvSpPr>
        <p:spPr>
          <a:xfrm>
            <a:off x="953673" y="3570590"/>
            <a:ext cx="1712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Anterior uveitis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E170DE-E38E-4B71-8289-4A38CAB8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36" y="1226150"/>
            <a:ext cx="3017597" cy="169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4AECE44-E93B-4BC4-9169-8F6F0F95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264" y="1604300"/>
            <a:ext cx="2984910" cy="185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0FBC75-E217-46C0-BBE1-5B5CB039DADF}"/>
              </a:ext>
            </a:extLst>
          </p:cNvPr>
          <p:cNvSpPr/>
          <p:nvPr/>
        </p:nvSpPr>
        <p:spPr>
          <a:xfrm>
            <a:off x="4182355" y="306905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Psoriasis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387F3-0A6C-4FC9-BD80-046474CAC0F7}"/>
              </a:ext>
            </a:extLst>
          </p:cNvPr>
          <p:cNvSpPr txBox="1"/>
          <p:nvPr/>
        </p:nvSpPr>
        <p:spPr>
          <a:xfrm>
            <a:off x="6497602" y="3601368"/>
            <a:ext cx="2973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Inflammatory bowel disease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6C2021B-F797-445E-B780-C8BB6986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976" y="4071209"/>
            <a:ext cx="3490765" cy="164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ttp://www.ganfyd.org/images/0/09/Xray_hip_OA.jpg">
            <a:extLst>
              <a:ext uri="{FF2B5EF4-FFF2-40B4-BE49-F238E27FC236}">
                <a16:creationId xmlns:a16="http://schemas.microsoft.com/office/drawing/2014/main" id="{8A23F15D-7F13-4509-8148-868EC955F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937" y="4130547"/>
            <a:ext cx="2201451" cy="19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64D9DAE-3558-4B05-8D37-6CDEAA472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31" y="4031253"/>
            <a:ext cx="2491985" cy="152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42332F-EFA0-47FC-BD89-D6DB8D95F57B}"/>
              </a:ext>
            </a:extLst>
          </p:cNvPr>
          <p:cNvSpPr/>
          <p:nvPr/>
        </p:nvSpPr>
        <p:spPr>
          <a:xfrm>
            <a:off x="3090121" y="6090721"/>
            <a:ext cx="225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Enthesitis  right heel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B209F1-12B3-47AE-B85F-2D9E48F565A7}"/>
              </a:ext>
            </a:extLst>
          </p:cNvPr>
          <p:cNvSpPr/>
          <p:nvPr/>
        </p:nvSpPr>
        <p:spPr>
          <a:xfrm>
            <a:off x="6092081" y="6333972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Peripheral Arthritis</a:t>
            </a: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74F9C1-560A-4DC9-B2F0-B0FBA0DE23A9}"/>
              </a:ext>
            </a:extLst>
          </p:cNvPr>
          <p:cNvSpPr/>
          <p:nvPr/>
        </p:nvSpPr>
        <p:spPr>
          <a:xfrm>
            <a:off x="9134946" y="564753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Dactylitis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ACD292-5BAB-42B9-A843-184BD50F3FB5}"/>
              </a:ext>
            </a:extLst>
          </p:cNvPr>
          <p:cNvSpPr/>
          <p:nvPr/>
        </p:nvSpPr>
        <p:spPr>
          <a:xfrm>
            <a:off x="8673220" y="6319177"/>
            <a:ext cx="359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Stolwijk</a:t>
            </a:r>
            <a:r>
              <a:rPr lang="en-GB" sz="1200" dirty="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 </a:t>
            </a:r>
            <a:r>
              <a:rPr lang="en-GB" sz="1200" i="1" dirty="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et al. Ann Rheum Dis </a:t>
            </a:r>
            <a:r>
              <a:rPr lang="en-GB" sz="1200" dirty="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2015;74:65-73; </a:t>
            </a:r>
            <a:r>
              <a:rPr lang="en-GB" sz="1200" dirty="0" err="1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Essers</a:t>
            </a:r>
            <a:r>
              <a:rPr lang="en-GB" sz="1200" dirty="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et al. Rheumatology </a:t>
            </a:r>
            <a:r>
              <a:rPr lang="en-GB" sz="1200" dirty="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2015;54:633-40</a:t>
            </a:r>
            <a:endParaRPr lang="en-US" sz="1200" dirty="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9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DE5081-8CAF-4375-A0F2-C4355D42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582613"/>
            <a:ext cx="10526247" cy="168116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endParaRPr lang="en-GB" sz="6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A52828-3F17-4009-B03B-FF223AC8638F}"/>
              </a:ext>
            </a:extLst>
          </p:cNvPr>
          <p:cNvSpPr/>
          <p:nvPr/>
        </p:nvSpPr>
        <p:spPr>
          <a:xfrm>
            <a:off x="312738" y="220716"/>
            <a:ext cx="5485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5400" dirty="0" err="1">
                <a:solidFill>
                  <a:srgbClr val="644BA5"/>
                </a:solidFill>
              </a:rPr>
              <a:t>Spondyloarthritis</a:t>
            </a:r>
            <a:endParaRPr lang="en-GB" altLang="en-US" sz="5400" dirty="0">
              <a:solidFill>
                <a:srgbClr val="644BA5"/>
              </a:solidFill>
            </a:endParaRPr>
          </a:p>
        </p:txBody>
      </p:sp>
      <p:grpSp>
        <p:nvGrpSpPr>
          <p:cNvPr id="17" name="Group 1">
            <a:extLst>
              <a:ext uri="{FF2B5EF4-FFF2-40B4-BE49-F238E27FC236}">
                <a16:creationId xmlns:a16="http://schemas.microsoft.com/office/drawing/2014/main" id="{A6E95005-E2D3-4D15-97BD-7F1619174CFF}"/>
              </a:ext>
            </a:extLst>
          </p:cNvPr>
          <p:cNvGrpSpPr>
            <a:grpSpLocks/>
          </p:cNvGrpSpPr>
          <p:nvPr/>
        </p:nvGrpSpPr>
        <p:grpSpPr bwMode="auto">
          <a:xfrm>
            <a:off x="4987807" y="1505943"/>
            <a:ext cx="5965825" cy="4679950"/>
            <a:chOff x="2627313" y="1557338"/>
            <a:chExt cx="6516687" cy="5111750"/>
          </a:xfrm>
        </p:grpSpPr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1D40D5A6-4279-41CC-B90E-E47D74FBE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313" y="4292600"/>
              <a:ext cx="1944687" cy="1800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bg1"/>
                  </a:solidFill>
                </a:rPr>
                <a:t>IBD</a:t>
              </a:r>
            </a:p>
          </p:txBody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ECE64134-A247-4A29-98C9-0AD7EE3A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1557338"/>
              <a:ext cx="1871663" cy="194468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bg1"/>
                  </a:solidFill>
                </a:rPr>
                <a:t>Psoriasis</a:t>
              </a: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F9D35E73-2558-4CAD-8E1B-C788DAB67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1975" y="4365625"/>
              <a:ext cx="2232025" cy="2303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chemeClr val="bg1"/>
                  </a:solidFill>
                </a:rPr>
                <a:t>uveitis</a:t>
              </a:r>
            </a:p>
          </p:txBody>
        </p:sp>
        <p:sp>
          <p:nvSpPr>
            <p:cNvPr id="21" name="Oval 7">
              <a:extLst>
                <a:ext uri="{FF2B5EF4-FFF2-40B4-BE49-F238E27FC236}">
                  <a16:creationId xmlns:a16="http://schemas.microsoft.com/office/drawing/2014/main" id="{8809DB14-3762-4259-80F5-95522394B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412" y="1777048"/>
              <a:ext cx="1657350" cy="158591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 dirty="0">
                  <a:solidFill>
                    <a:schemeClr val="bg1"/>
                  </a:solidFill>
                </a:rPr>
                <a:t>infection</a:t>
              </a:r>
            </a:p>
          </p:txBody>
        </p:sp>
        <p:sp>
          <p:nvSpPr>
            <p:cNvPr id="22" name="Oval 8">
              <a:extLst>
                <a:ext uri="{FF2B5EF4-FFF2-40B4-BE49-F238E27FC236}">
                  <a16:creationId xmlns:a16="http://schemas.microsoft.com/office/drawing/2014/main" id="{1D3506D2-D062-4334-B9E1-CE7471D9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2276475"/>
              <a:ext cx="3384550" cy="381635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CG Omega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72E65198-9BE4-46F1-A5CD-29FB4BE33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151" y="3725407"/>
              <a:ext cx="2232025" cy="63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dirty="0">
                  <a:solidFill>
                    <a:schemeClr val="bg1"/>
                  </a:solidFill>
                </a:rPr>
                <a:t>Axial SpA</a:t>
              </a:r>
            </a:p>
          </p:txBody>
        </p:sp>
        <p:sp>
          <p:nvSpPr>
            <p:cNvPr id="24" name="AutoShape 10">
              <a:extLst>
                <a:ext uri="{FF2B5EF4-FFF2-40B4-BE49-F238E27FC236}">
                  <a16:creationId xmlns:a16="http://schemas.microsoft.com/office/drawing/2014/main" id="{DAEE8B2E-7C4B-4C4C-BC36-EC1DB15B8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2852738"/>
              <a:ext cx="1008062" cy="360362"/>
            </a:xfrm>
            <a:prstGeom prst="rightArrow">
              <a:avLst>
                <a:gd name="adj1" fmla="val 50000"/>
                <a:gd name="adj2" fmla="val 6993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CG Omega"/>
              </a:endParaRPr>
            </a:p>
          </p:txBody>
        </p: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BB34D06F-15DE-4DBF-973E-8911DD6EB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5013325"/>
              <a:ext cx="1008063" cy="360363"/>
            </a:xfrm>
            <a:prstGeom prst="rightArrow">
              <a:avLst>
                <a:gd name="adj1" fmla="val 50000"/>
                <a:gd name="adj2" fmla="val 6993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CG Omega"/>
              </a:endParaRPr>
            </a:p>
          </p:txBody>
        </p:sp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id="{B23192F2-2218-4747-988A-5DED808B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3068638"/>
              <a:ext cx="1152525" cy="287337"/>
            </a:xfrm>
            <a:prstGeom prst="leftArrow">
              <a:avLst>
                <a:gd name="adj1" fmla="val 50000"/>
                <a:gd name="adj2" fmla="val 100276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CG Omega"/>
              </a:endParaRPr>
            </a:p>
          </p:txBody>
        </p:sp>
        <p:sp>
          <p:nvSpPr>
            <p:cNvPr id="27" name="AutoShape 13">
              <a:extLst>
                <a:ext uri="{FF2B5EF4-FFF2-40B4-BE49-F238E27FC236}">
                  <a16:creationId xmlns:a16="http://schemas.microsoft.com/office/drawing/2014/main" id="{CA48074A-8813-4720-ADDC-9B866A17A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5084763"/>
              <a:ext cx="1368425" cy="287337"/>
            </a:xfrm>
            <a:prstGeom prst="leftArrow">
              <a:avLst>
                <a:gd name="adj1" fmla="val 50000"/>
                <a:gd name="adj2" fmla="val 11906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CG Omega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7AAEBD-8ACC-41C9-B472-525E88899268}"/>
              </a:ext>
            </a:extLst>
          </p:cNvPr>
          <p:cNvSpPr/>
          <p:nvPr/>
        </p:nvSpPr>
        <p:spPr>
          <a:xfrm>
            <a:off x="2582828" y="1508350"/>
            <a:ext cx="1516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37A53C"/>
                </a:solidFill>
              </a:rPr>
              <a:t>Shared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230D8F-1053-4BF4-A9ED-2FD5E70D9264}"/>
              </a:ext>
            </a:extLst>
          </p:cNvPr>
          <p:cNvSpPr/>
          <p:nvPr/>
        </p:nvSpPr>
        <p:spPr>
          <a:xfrm>
            <a:off x="312738" y="253958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0837" indent="-285750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Clinical Features</a:t>
            </a:r>
          </a:p>
          <a:p>
            <a:pPr marL="350837" indent="-285750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Radiological</a:t>
            </a:r>
          </a:p>
          <a:p>
            <a:pPr marL="350837" indent="-285750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Genetic (HLA-B27)</a:t>
            </a:r>
          </a:p>
          <a:p>
            <a:pPr marL="350837" indent="-285750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</a:p>
        </p:txBody>
      </p:sp>
    </p:spTree>
    <p:extLst>
      <p:ext uri="{BB962C8B-B14F-4D97-AF65-F5344CB8AC3E}">
        <p14:creationId xmlns:p14="http://schemas.microsoft.com/office/powerpoint/2010/main" val="225062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DE5081-8CAF-4375-A0F2-C4355D42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582613"/>
            <a:ext cx="10526247" cy="168116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endParaRPr lang="en-GB" sz="6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A52828-3F17-4009-B03B-FF223AC8638F}"/>
              </a:ext>
            </a:extLst>
          </p:cNvPr>
          <p:cNvSpPr/>
          <p:nvPr/>
        </p:nvSpPr>
        <p:spPr>
          <a:xfrm>
            <a:off x="312738" y="114450"/>
            <a:ext cx="9307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5400" dirty="0">
                <a:solidFill>
                  <a:srgbClr val="EB64A0"/>
                </a:solidFill>
              </a:rPr>
              <a:t>Why bother changing the name?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8E77D2-194D-4016-9292-FD7FE321E894}"/>
              </a:ext>
            </a:extLst>
          </p:cNvPr>
          <p:cNvSpPr txBox="1"/>
          <p:nvPr/>
        </p:nvSpPr>
        <p:spPr>
          <a:xfrm>
            <a:off x="1478600" y="1223000"/>
            <a:ext cx="849788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ea typeface="ヒラギノ角ゴ Pro W3"/>
                <a:cs typeface="ヒラギノ角ゴ Pro W3"/>
              </a:rPr>
              <a:t>Axial SpA </a:t>
            </a:r>
            <a:endParaRPr lang="en-GB" baseline="30000" dirty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E53C41-5A37-4868-A45D-F5459DC9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644" y="1592332"/>
            <a:ext cx="5365751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ea typeface="ヒラギノ角ゴ Pro W3"/>
                <a:cs typeface="ヒラギノ角ゴ Pro W3"/>
              </a:rPr>
              <a:t>Ankylosing spondylitis</a:t>
            </a:r>
            <a:endParaRPr lang="en-GB" baseline="30000" dirty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F0C6B4B7-9A90-44AA-9707-BA3BB24D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976" y="1841797"/>
            <a:ext cx="36760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Non-radiographic stage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X-ray-negative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2D2B80E9-1F44-46D3-A692-0B7330E00CA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07254" y="3319266"/>
            <a:ext cx="4093533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Estimated proportion of affected individuals*</a:t>
            </a:r>
            <a:endParaRPr lang="en-GB" sz="1200" b="1" baseline="30000" dirty="0">
              <a:solidFill>
                <a:srgbClr val="404040"/>
              </a:solidFill>
              <a:latin typeface="Roboto" panose="02000000000000000000" pitchFamily="2" charset="0"/>
              <a:ea typeface="Roboto" panose="02000000000000000000" pitchFamily="2" charset="0"/>
              <a:cs typeface="ヒラギノ角ゴ Pro W3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B606BE02-589E-441C-ADDB-2C2B3497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4" y="2335188"/>
            <a:ext cx="30956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9">
            <a:extLst>
              <a:ext uri="{FF2B5EF4-FFF2-40B4-BE49-F238E27FC236}">
                <a16:creationId xmlns:a16="http://schemas.microsoft.com/office/drawing/2014/main" id="{79536B7D-97EC-4F7F-9039-DA8BACF5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476" y="3352776"/>
            <a:ext cx="2916237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0">
            <a:extLst>
              <a:ext uri="{FF2B5EF4-FFF2-40B4-BE49-F238E27FC236}">
                <a16:creationId xmlns:a16="http://schemas.microsoft.com/office/drawing/2014/main" id="{49FD3AF6-C900-4AEF-9AAF-F0A7AE3C7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2220" y="4151982"/>
            <a:ext cx="2413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24">
            <a:extLst>
              <a:ext uri="{FF2B5EF4-FFF2-40B4-BE49-F238E27FC236}">
                <a16:creationId xmlns:a16="http://schemas.microsoft.com/office/drawing/2014/main" id="{79FB36AE-4987-41DB-A85D-0C81C3B30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983" y="2521004"/>
            <a:ext cx="3060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Radiographic stage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X-ray-positive sacroiliitis</a:t>
            </a:r>
          </a:p>
        </p:txBody>
      </p:sp>
      <p:sp>
        <p:nvSpPr>
          <p:cNvPr id="39" name="TextBox 24">
            <a:extLst>
              <a:ext uri="{FF2B5EF4-FFF2-40B4-BE49-F238E27FC236}">
                <a16:creationId xmlns:a16="http://schemas.microsoft.com/office/drawing/2014/main" id="{12889EEE-8B10-43C8-A110-0E39E217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2" y="3105542"/>
            <a:ext cx="30607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Radiographic stage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X-ray-positive sacroiliitis </a:t>
            </a:r>
            <a:br>
              <a:rPr lang="en-GB" sz="12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</a:br>
            <a:r>
              <a:rPr lang="en-GB" sz="12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and/or spinal changes***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BBB370D6-AA73-476A-9FC6-903AEEFBF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070" y="5765456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Time</a:t>
            </a:r>
            <a:r>
              <a:rPr lang="en-GB" sz="1200" b="1" dirty="0">
                <a:solidFill>
                  <a:srgbClr val="404040"/>
                </a:solidFill>
                <a:ea typeface="ヒラギノ角ゴ Pro W3"/>
                <a:cs typeface="ヒラギノ角ゴ Pro W3"/>
              </a:rPr>
              <a:t> 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A2428058-94C1-4B92-9426-86B484D2E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826" y="6497451"/>
            <a:ext cx="29523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reproduced with permission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D61C74-765F-480D-8275-209F1214100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494160" y="2051083"/>
            <a:ext cx="4763" cy="3505200"/>
          </a:xfrm>
          <a:prstGeom prst="straightConnector1">
            <a:avLst/>
          </a:prstGeom>
          <a:noFill/>
          <a:ln w="28575" algn="ctr">
            <a:solidFill>
              <a:srgbClr val="7F7F7F"/>
            </a:solidFill>
            <a:round/>
            <a:headEnd/>
            <a:tailEnd type="arrow" w="med" len="med"/>
          </a:ln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A734EC-0D54-4E5B-81C9-37A4A17182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54107" y="5485059"/>
            <a:ext cx="8640763" cy="1588"/>
          </a:xfrm>
          <a:prstGeom prst="straightConnector1">
            <a:avLst/>
          </a:prstGeom>
          <a:noFill/>
          <a:ln w="28575" algn="ctr">
            <a:solidFill>
              <a:srgbClr val="7F7F7F"/>
            </a:solidFill>
            <a:round/>
            <a:headEnd/>
            <a:tailEnd type="arrow" w="med" len="med"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7550C2A-8469-4612-8EEE-270D4536CDEB}"/>
              </a:ext>
            </a:extLst>
          </p:cNvPr>
          <p:cNvSpPr/>
          <p:nvPr/>
        </p:nvSpPr>
        <p:spPr>
          <a:xfrm>
            <a:off x="2500865" y="2874709"/>
            <a:ext cx="1576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MRI positive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sacroiliitis</a:t>
            </a:r>
            <a:r>
              <a:rPr lang="en-GB" sz="1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20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DE5081-8CAF-4375-A0F2-C4355D42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582613"/>
            <a:ext cx="10526247" cy="168116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endParaRPr lang="en-GB" sz="6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A52828-3F17-4009-B03B-FF223AC8638F}"/>
              </a:ext>
            </a:extLst>
          </p:cNvPr>
          <p:cNvSpPr/>
          <p:nvPr/>
        </p:nvSpPr>
        <p:spPr>
          <a:xfrm>
            <a:off x="312738" y="123958"/>
            <a:ext cx="9307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5400" dirty="0">
                <a:solidFill>
                  <a:srgbClr val="0073BE"/>
                </a:solidFill>
              </a:rPr>
              <a:t>Why bother changing the name?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8E77D2-194D-4016-9292-FD7FE321E894}"/>
              </a:ext>
            </a:extLst>
          </p:cNvPr>
          <p:cNvSpPr txBox="1"/>
          <p:nvPr/>
        </p:nvSpPr>
        <p:spPr>
          <a:xfrm>
            <a:off x="1478600" y="1223000"/>
            <a:ext cx="849788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ea typeface="ヒラギノ角ゴ Pro W3"/>
                <a:cs typeface="ヒラギノ角ゴ Pro W3"/>
              </a:rPr>
              <a:t>Axial SpA </a:t>
            </a:r>
            <a:endParaRPr lang="en-GB" baseline="30000" dirty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E53C41-5A37-4868-A45D-F5459DC9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644" y="1592332"/>
            <a:ext cx="5365751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ea typeface="ヒラギノ角ゴ Pro W3"/>
                <a:cs typeface="ヒラギノ角ゴ Pro W3"/>
              </a:rPr>
              <a:t>Ankylosing spondylitis</a:t>
            </a:r>
            <a:endParaRPr lang="en-GB" baseline="30000" dirty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F0C6B4B7-9A90-44AA-9707-BA3BB24D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976" y="1841797"/>
            <a:ext cx="36760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Non-radiographic stage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X-ray-negative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2D2B80E9-1F44-46D3-A692-0B7330E00CA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07254" y="3319266"/>
            <a:ext cx="4093533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Estimated proportion of affected individuals*</a:t>
            </a:r>
            <a:endParaRPr lang="en-GB" sz="1200" b="1" baseline="30000" dirty="0">
              <a:solidFill>
                <a:srgbClr val="404040"/>
              </a:solidFill>
              <a:latin typeface="Roboto" panose="02000000000000000000" pitchFamily="2" charset="0"/>
              <a:ea typeface="Roboto" panose="02000000000000000000" pitchFamily="2" charset="0"/>
              <a:cs typeface="ヒラギノ角ゴ Pro W3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79FB36AE-4987-41DB-A85D-0C81C3B30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132" y="2222171"/>
            <a:ext cx="3060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Radiographic stage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X-ray-positive sacroiliitis</a:t>
            </a:r>
          </a:p>
        </p:txBody>
      </p:sp>
      <p:sp>
        <p:nvSpPr>
          <p:cNvPr id="39" name="TextBox 24">
            <a:extLst>
              <a:ext uri="{FF2B5EF4-FFF2-40B4-BE49-F238E27FC236}">
                <a16:creationId xmlns:a16="http://schemas.microsoft.com/office/drawing/2014/main" id="{12889EEE-8B10-43C8-A110-0E39E217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519" y="2227054"/>
            <a:ext cx="30607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Radiographic stage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X-ray-positive sacroiliitis </a:t>
            </a:r>
            <a:br>
              <a:rPr lang="en-GB" sz="12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</a:br>
            <a:r>
              <a:rPr lang="en-GB" sz="12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and/or spinal changes***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BBB370D6-AA73-476A-9FC6-903AEEFBF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070" y="5765456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ヒラギノ角ゴ Pro W3"/>
              </a:rPr>
              <a:t>Time</a:t>
            </a:r>
            <a:r>
              <a:rPr lang="en-GB" sz="1200" b="1" dirty="0">
                <a:solidFill>
                  <a:srgbClr val="404040"/>
                </a:solidFill>
                <a:ea typeface="ヒラギノ角ゴ Pro W3"/>
                <a:cs typeface="ヒラギノ角ゴ Pro W3"/>
              </a:rPr>
              <a:t> 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A2428058-94C1-4B92-9426-86B484D2E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3378" y="6522447"/>
            <a:ext cx="25079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reproduced with permission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D61C74-765F-480D-8275-209F1214100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494160" y="2051083"/>
            <a:ext cx="4763" cy="3505200"/>
          </a:xfrm>
          <a:prstGeom prst="straightConnector1">
            <a:avLst/>
          </a:prstGeom>
          <a:noFill/>
          <a:ln w="28575" algn="ctr">
            <a:solidFill>
              <a:srgbClr val="7F7F7F"/>
            </a:solidFill>
            <a:round/>
            <a:headEnd/>
            <a:tailEnd type="arrow" w="med" len="med"/>
          </a:ln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A734EC-0D54-4E5B-81C9-37A4A17182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54107" y="5556283"/>
            <a:ext cx="8640763" cy="1588"/>
          </a:xfrm>
          <a:prstGeom prst="straightConnector1">
            <a:avLst/>
          </a:prstGeom>
          <a:noFill/>
          <a:ln w="28575" algn="ctr">
            <a:solidFill>
              <a:srgbClr val="7F7F7F"/>
            </a:solidFill>
            <a:round/>
            <a:headEnd/>
            <a:tailEnd type="arrow" w="med" len="med"/>
          </a:ln>
        </p:spPr>
      </p:cxnSp>
      <p:pic>
        <p:nvPicPr>
          <p:cNvPr id="18" name="Picture 2" descr="http://arthritiskerala.com/admin/diseaseGallery/umtnou7diwf8gko.jpg">
            <a:extLst>
              <a:ext uri="{FF2B5EF4-FFF2-40B4-BE49-F238E27FC236}">
                <a16:creationId xmlns:a16="http://schemas.microsoft.com/office/drawing/2014/main" id="{AFE0C78D-D146-4338-BB32-A5E34AB5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746" y="2785079"/>
            <a:ext cx="4686462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6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DE5081-8CAF-4375-A0F2-C4355D42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582613"/>
            <a:ext cx="10526247" cy="168116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br>
              <a:rPr lang="en-GB" sz="6400" dirty="0"/>
            </a:br>
            <a:endParaRPr lang="en-GB" sz="6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A52828-3F17-4009-B03B-FF223AC8638F}"/>
              </a:ext>
            </a:extLst>
          </p:cNvPr>
          <p:cNvSpPr/>
          <p:nvPr/>
        </p:nvSpPr>
        <p:spPr>
          <a:xfrm>
            <a:off x="263204" y="253408"/>
            <a:ext cx="100623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4000" b="1" dirty="0">
                <a:solidFill>
                  <a:srgbClr val="FAB900"/>
                </a:solidFill>
                <a:ea typeface="ＭＳ Ｐゴシック" pitchFamily="34" charset="-128"/>
              </a:rPr>
              <a:t>Interval between symptom onset and </a:t>
            </a:r>
            <a:br>
              <a:rPr lang="en-GB" sz="4000" b="1" dirty="0">
                <a:solidFill>
                  <a:srgbClr val="FAB900"/>
                </a:solidFill>
                <a:ea typeface="ＭＳ Ｐゴシック" pitchFamily="34" charset="-128"/>
              </a:rPr>
            </a:br>
            <a:r>
              <a:rPr lang="en-GB" sz="4000" b="1" dirty="0">
                <a:solidFill>
                  <a:srgbClr val="FAB900"/>
                </a:solidFill>
                <a:ea typeface="ＭＳ Ｐゴシック" pitchFamily="34" charset="-128"/>
              </a:rPr>
              <a:t>first consultation with GP in patients with AS</a:t>
            </a:r>
            <a:endParaRPr lang="en-GB" altLang="en-US" sz="4000" dirty="0">
              <a:solidFill>
                <a:srgbClr val="FAB9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D21016-A4E0-4ED6-ACF4-38191F44A1F8}"/>
              </a:ext>
            </a:extLst>
          </p:cNvPr>
          <p:cNvSpPr/>
          <p:nvPr/>
        </p:nvSpPr>
        <p:spPr>
          <a:xfrm>
            <a:off x="8868328" y="6489176"/>
            <a:ext cx="7704138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en-GB" sz="9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Hamilton L. et al. Rheumatology 2011;50:1991–1998.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D9086-3AAF-4A6A-A69D-5FAE2A6F7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3" t="2492" r="1438" b="17034"/>
          <a:stretch/>
        </p:blipFill>
        <p:spPr bwMode="auto">
          <a:xfrm>
            <a:off x="3426650" y="1946340"/>
            <a:ext cx="5816010" cy="347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E7E7C8-BDE2-4C6F-8AC5-BAA548BE2BF6}"/>
              </a:ext>
            </a:extLst>
          </p:cNvPr>
          <p:cNvSpPr txBox="1"/>
          <p:nvPr/>
        </p:nvSpPr>
        <p:spPr>
          <a:xfrm>
            <a:off x="5793673" y="5423186"/>
            <a:ext cx="540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74071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A04D-647C-4E9E-94E0-9516BE4C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16" y="265959"/>
            <a:ext cx="10902196" cy="1003004"/>
          </a:xfrm>
        </p:spPr>
        <p:txBody>
          <a:bodyPr/>
          <a:lstStyle/>
          <a:p>
            <a:r>
              <a:rPr lang="en-GB" sz="5400" dirty="0">
                <a:solidFill>
                  <a:srgbClr val="37A53C"/>
                </a:solidFill>
              </a:rPr>
              <a:t>Time to diagnosis of axSpa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EC052CE-0AF4-4F3E-B7A7-25E4EFCDD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958028"/>
              </p:ext>
            </p:extLst>
          </p:nvPr>
        </p:nvGraphicFramePr>
        <p:xfrm>
          <a:off x="2663890" y="1635535"/>
          <a:ext cx="6864220" cy="358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29CAE9E-5E17-4BB3-B4E7-8BB716D5F3A6}"/>
              </a:ext>
            </a:extLst>
          </p:cNvPr>
          <p:cNvSpPr txBox="1">
            <a:spLocks/>
          </p:cNvSpPr>
          <p:nvPr/>
        </p:nvSpPr>
        <p:spPr>
          <a:xfrm>
            <a:off x="8997617" y="5192993"/>
            <a:ext cx="2945567" cy="79208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en-GB" sz="4200" dirty="0" err="1"/>
              <a:t>Feldkeller</a:t>
            </a:r>
            <a:r>
              <a:rPr lang="en-GB" sz="4200" dirty="0"/>
              <a:t> E et al. </a:t>
            </a:r>
            <a:r>
              <a:rPr lang="en-GB" sz="4200" dirty="0" err="1"/>
              <a:t>Curr</a:t>
            </a:r>
            <a:r>
              <a:rPr lang="en-GB" sz="4200" dirty="0"/>
              <a:t> </a:t>
            </a:r>
            <a:r>
              <a:rPr lang="en-GB" sz="4200" dirty="0" err="1"/>
              <a:t>Opin</a:t>
            </a:r>
            <a:r>
              <a:rPr lang="en-GB" sz="4200" dirty="0"/>
              <a:t> Rheumatol 2002;12:239-247.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4200" dirty="0"/>
              <a:t>Hamilton L, K Gaffney et al. Rheumatology (Oxford) 2011;50:1991-1998.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4200" dirty="0"/>
              <a:t>Sykes M, Gaffney K. </a:t>
            </a:r>
            <a:r>
              <a:rPr lang="en-US" sz="4200" dirty="0"/>
              <a:t>Rheumatology (Oxford). 2015 </a:t>
            </a:r>
            <a:r>
              <a:rPr lang="en-GB" sz="4200" dirty="0">
                <a:latin typeface="Arial"/>
                <a:ea typeface="Times New Roman"/>
              </a:rPr>
              <a:t>54(12):2283-4 </a:t>
            </a:r>
            <a:r>
              <a:rPr lang="en-US" sz="420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4200" dirty="0"/>
              <a:t>Jones A et al. Rheumatology (Oxford) 2014;53:2126-2127.</a:t>
            </a:r>
            <a:endParaRPr lang="en-GB" sz="4200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73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sus Arthritis">
      <a:dk1>
        <a:sysClr val="windowText" lastClr="000000"/>
      </a:dk1>
      <a:lt1>
        <a:sysClr val="window" lastClr="FFFFFF"/>
      </a:lt1>
      <a:dk2>
        <a:srgbClr val="644BA5"/>
      </a:dk2>
      <a:lt2>
        <a:srgbClr val="FFFFFF"/>
      </a:lt2>
      <a:accent1>
        <a:srgbClr val="644BA5"/>
      </a:accent1>
      <a:accent2>
        <a:srgbClr val="EB64A0"/>
      </a:accent2>
      <a:accent3>
        <a:srgbClr val="0073BE"/>
      </a:accent3>
      <a:accent4>
        <a:srgbClr val="37A53C"/>
      </a:accent4>
      <a:accent5>
        <a:srgbClr val="FAB900"/>
      </a:accent5>
      <a:accent6>
        <a:srgbClr val="E61E32"/>
      </a:accent6>
      <a:hlink>
        <a:srgbClr val="0563C1"/>
      </a:hlink>
      <a:folHlink>
        <a:srgbClr val="954F72"/>
      </a:folHlink>
    </a:clrScheme>
    <a:fontScheme name="Custom 1">
      <a:majorFont>
        <a:latin typeface="Versus Arthritis Display"/>
        <a:ea typeface=""/>
        <a:cs typeface=""/>
      </a:majorFont>
      <a:minorFont>
        <a:latin typeface="Versus Arthritis Displ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eb3910-d6f4-46af-9426-90e8a5a93454">
      <UserInfo>
        <DisplayName>Phillipa Williams</DisplayName>
        <AccountId>89</AccountId>
        <AccountType/>
      </UserInfo>
      <UserInfo>
        <DisplayName>Tracey Loftis</DisplayName>
        <AccountId>348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53F4D6A17F64890BBF84D9C95EF92" ma:contentTypeVersion="8" ma:contentTypeDescription="Create a new document." ma:contentTypeScope="" ma:versionID="19793ed00307b71283217cad997fff2c">
  <xsd:schema xmlns:xsd="http://www.w3.org/2001/XMLSchema" xmlns:xs="http://www.w3.org/2001/XMLSchema" xmlns:p="http://schemas.microsoft.com/office/2006/metadata/properties" xmlns:ns2="92eb3910-d6f4-46af-9426-90e8a5a93454" xmlns:ns3="f746a8e1-5c04-429b-afbf-bccdf243fd30" targetNamespace="http://schemas.microsoft.com/office/2006/metadata/properties" ma:root="true" ma:fieldsID="7ca972ff150c67c98bd2201a35dcc12f" ns2:_="" ns3:_="">
    <xsd:import namespace="92eb3910-d6f4-46af-9426-90e8a5a93454"/>
    <xsd:import namespace="f746a8e1-5c04-429b-afbf-bccdf243fd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b3910-d6f4-46af-9426-90e8a5a934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6a8e1-5c04-429b-afbf-bccdf243f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6013B6-17D7-4F2F-A438-9191AF502C5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746a8e1-5c04-429b-afbf-bccdf243fd30"/>
    <ds:schemaRef ds:uri="http://purl.org/dc/dcmitype/"/>
    <ds:schemaRef ds:uri="http://schemas.microsoft.com/office/infopath/2007/PartnerControls"/>
    <ds:schemaRef ds:uri="92eb3910-d6f4-46af-9426-90e8a5a9345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E29429-64FE-4A01-A3FB-D373FABB9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09B421-D498-4FAA-A240-654EE28AB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b3910-d6f4-46af-9426-90e8a5a93454"/>
    <ds:schemaRef ds:uri="f746a8e1-5c04-429b-afbf-bccdf243f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740</Words>
  <Application>Microsoft Office PowerPoint</Application>
  <PresentationFormat>Widescreen</PresentationFormat>
  <Paragraphs>125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Versus Arthritis Display</vt:lpstr>
      <vt:lpstr>CG Omega</vt:lpstr>
      <vt:lpstr>Arial</vt:lpstr>
      <vt:lpstr>Roboto</vt:lpstr>
      <vt:lpstr>Office Theme</vt:lpstr>
      <vt:lpstr>      What on earth is Spondyloarthritis?  DANIEL MURPHY GP HONITON SURGERY STAFF GRADE RHEUMATOLOGIST royal DEVON and Exeter hospital RCGP CLINICAL CHAMPION INFLAMMATORY ARTHRITIS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Time to diagnosis of axSpa</vt:lpstr>
      <vt:lpstr>PowerPoint Presentation</vt:lpstr>
      <vt:lpstr>How do I diagnose spa?</vt:lpstr>
      <vt:lpstr>Comparison of inflammatory and mechanical back pain</vt:lpstr>
      <vt:lpstr>Asas inflammatory back pain criteria</vt:lpstr>
      <vt:lpstr>Nice guidance </vt:lpstr>
      <vt:lpstr>PowerPoint Presentation</vt:lpstr>
      <vt:lpstr>Nice guidance..</vt:lpstr>
      <vt:lpstr>What to do if I suspect SPA? 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in this space here</dc:title>
  <dc:creator>Stewart Henson</dc:creator>
  <cp:lastModifiedBy>Emma Tagg</cp:lastModifiedBy>
  <cp:revision>20</cp:revision>
  <dcterms:modified xsi:type="dcterms:W3CDTF">2019-02-21T12:14:07Z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0x01010052253F4D6A17F64890BBF84D9C95EF92</vt:lpwstr>
  </property>
  <property fmtid="{D5CDD505-2E9C-101B-9397-08002B2CF9AE}" pid="3" name="AuthorIds_UIVersion_1024">
    <vt:lpwstr>1099</vt:lpwstr>
  </property>
</Properties>
</file>